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26" r:id="rId1"/>
  </p:sldMasterIdLst>
  <p:notesMasterIdLst>
    <p:notesMasterId r:id="rId26"/>
  </p:notesMasterIdLst>
  <p:sldIdLst>
    <p:sldId id="1759" r:id="rId2"/>
    <p:sldId id="1790" r:id="rId3"/>
    <p:sldId id="1800" r:id="rId4"/>
    <p:sldId id="1801" r:id="rId5"/>
    <p:sldId id="1772" r:id="rId6"/>
    <p:sldId id="1789" r:id="rId7"/>
    <p:sldId id="1694" r:id="rId8"/>
    <p:sldId id="1753" r:id="rId9"/>
    <p:sldId id="1733" r:id="rId10"/>
    <p:sldId id="1747" r:id="rId11"/>
    <p:sldId id="1748" r:id="rId12"/>
    <p:sldId id="1734" r:id="rId13"/>
    <p:sldId id="1598" r:id="rId14"/>
    <p:sldId id="1703" r:id="rId15"/>
    <p:sldId id="1599" r:id="rId16"/>
    <p:sldId id="1735" r:id="rId17"/>
    <p:sldId id="1804" r:id="rId18"/>
    <p:sldId id="1802" r:id="rId19"/>
    <p:sldId id="1636" r:id="rId20"/>
    <p:sldId id="1450" r:id="rId21"/>
    <p:sldId id="1451" r:id="rId22"/>
    <p:sldId id="1798" r:id="rId23"/>
    <p:sldId id="1766" r:id="rId24"/>
    <p:sldId id="179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pril Sanders" initials="ADS" lastIdx="2" clrIdx="0">
    <p:extLst>
      <p:ext uri="{19B8F6BF-5375-455C-9EA6-DF929625EA0E}">
        <p15:presenceInfo xmlns:p15="http://schemas.microsoft.com/office/powerpoint/2012/main" userId="April Sanders" providerId="None"/>
      </p:ext>
    </p:extLst>
  </p:cmAuthor>
  <p:cmAuthor id="2" name="Walters, Scott" initials="WS" lastIdx="5" clrIdx="1">
    <p:extLst>
      <p:ext uri="{19B8F6BF-5375-455C-9EA6-DF929625EA0E}">
        <p15:presenceInfo xmlns:p15="http://schemas.microsoft.com/office/powerpoint/2012/main" userId="S::scott.walters@unthsc.edu::71bdb49b-c0b3-4af8-b0e7-90afbb124f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63"/>
    <p:restoredTop sz="56019" autoAdjust="0"/>
  </p:normalViewPr>
  <p:slideViewPr>
    <p:cSldViewPr snapToGrid="0" snapToObjects="1">
      <p:cViewPr varScale="1">
        <p:scale>
          <a:sx n="59" d="100"/>
          <a:sy n="59" d="100"/>
        </p:scale>
        <p:origin x="816" y="192"/>
      </p:cViewPr>
      <p:guideLst/>
    </p:cSldViewPr>
  </p:slideViewPr>
  <p:notesTextViewPr>
    <p:cViewPr>
      <p:scale>
        <a:sx n="155" d="100"/>
        <a:sy n="155" d="100"/>
      </p:scale>
      <p:origin x="0" y="0"/>
    </p:cViewPr>
  </p:notesTextViewPr>
  <p:sorterViewPr>
    <p:cViewPr>
      <p:scale>
        <a:sx n="1" d="1"/>
        <a:sy n="1" d="1"/>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10-19T10:36:11.275" idx="2">
    <p:pos x="10" y="10"/>
    <p:text>Speaker stays the same. Iterviewer and observer switch roles</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A6E305-EA16-8040-A35F-9D07A85C16FB}" type="doc">
      <dgm:prSet loTypeId="urn:microsoft.com/office/officeart/2005/8/layout/cycle7" loCatId="process" qsTypeId="urn:microsoft.com/office/officeart/2005/8/quickstyle/simple1" qsCatId="simple" csTypeId="urn:microsoft.com/office/officeart/2005/8/colors/colorful1" csCatId="colorful" phldr="1"/>
      <dgm:spPr/>
      <dgm:t>
        <a:bodyPr/>
        <a:lstStyle/>
        <a:p>
          <a:endParaRPr lang="en-US"/>
        </a:p>
      </dgm:t>
    </dgm:pt>
    <dgm:pt modelId="{7943E93E-CA89-1A4B-AB95-BB61B826AD8A}">
      <dgm:prSet phldrT="[Text]"/>
      <dgm:spPr/>
      <dgm:t>
        <a:bodyPr/>
        <a:lstStyle/>
        <a:p>
          <a:r>
            <a:rPr lang="en-US"/>
            <a:t>Physical Health</a:t>
          </a:r>
          <a:endParaRPr lang="en-US" dirty="0"/>
        </a:p>
      </dgm:t>
    </dgm:pt>
    <dgm:pt modelId="{216D910A-A537-4F4D-ADA6-433759C5C183}" type="parTrans" cxnId="{901695FA-7586-1D4A-B1F4-DB6808E59796}">
      <dgm:prSet/>
      <dgm:spPr/>
      <dgm:t>
        <a:bodyPr/>
        <a:lstStyle/>
        <a:p>
          <a:endParaRPr lang="en-US"/>
        </a:p>
      </dgm:t>
    </dgm:pt>
    <dgm:pt modelId="{EB1ABD67-A0B6-F14F-8918-D506CDA3765C}" type="sibTrans" cxnId="{901695FA-7586-1D4A-B1F4-DB6808E59796}">
      <dgm:prSet/>
      <dgm:spPr/>
      <dgm:t>
        <a:bodyPr/>
        <a:lstStyle/>
        <a:p>
          <a:endParaRPr lang="en-US"/>
        </a:p>
      </dgm:t>
    </dgm:pt>
    <dgm:pt modelId="{9C6A6A4A-823D-C54B-A6C4-F6D4C1CEE181}">
      <dgm:prSet phldrT="[Text]"/>
      <dgm:spPr/>
      <dgm:t>
        <a:bodyPr/>
        <a:lstStyle/>
        <a:p>
          <a:r>
            <a:rPr lang="en-US"/>
            <a:t>Mindset and Behaviors</a:t>
          </a:r>
          <a:endParaRPr lang="en-US" dirty="0"/>
        </a:p>
      </dgm:t>
    </dgm:pt>
    <dgm:pt modelId="{2DAAA685-0AF4-2C43-8B56-7FF95CDE80B6}" type="parTrans" cxnId="{6EAFC77D-CF5F-4B4B-8D63-C5A2D3CE1F85}">
      <dgm:prSet/>
      <dgm:spPr/>
      <dgm:t>
        <a:bodyPr/>
        <a:lstStyle/>
        <a:p>
          <a:endParaRPr lang="en-US"/>
        </a:p>
      </dgm:t>
    </dgm:pt>
    <dgm:pt modelId="{B0894B55-C6D1-8348-A80A-CF6083BC564B}" type="sibTrans" cxnId="{6EAFC77D-CF5F-4B4B-8D63-C5A2D3CE1F85}">
      <dgm:prSet/>
      <dgm:spPr/>
      <dgm:t>
        <a:bodyPr/>
        <a:lstStyle/>
        <a:p>
          <a:endParaRPr lang="en-US"/>
        </a:p>
      </dgm:t>
    </dgm:pt>
    <dgm:pt modelId="{8F6E3B4D-A962-FA42-98E7-1228E5BCDB61}">
      <dgm:prSet phldrT="[Text]"/>
      <dgm:spPr/>
      <dgm:t>
        <a:bodyPr/>
        <a:lstStyle/>
        <a:p>
          <a:r>
            <a:rPr lang="en-US"/>
            <a:t>Relationships</a:t>
          </a:r>
          <a:endParaRPr lang="en-US" dirty="0"/>
        </a:p>
      </dgm:t>
    </dgm:pt>
    <dgm:pt modelId="{EF5F53EC-0D00-A74B-A0C2-76EE850F8AA8}" type="parTrans" cxnId="{B2A22BD5-1A6A-164D-86AA-D7CE0464AE42}">
      <dgm:prSet/>
      <dgm:spPr/>
      <dgm:t>
        <a:bodyPr/>
        <a:lstStyle/>
        <a:p>
          <a:endParaRPr lang="en-US"/>
        </a:p>
      </dgm:t>
    </dgm:pt>
    <dgm:pt modelId="{9FC6F008-E5BC-E843-9055-FDE113D0A534}" type="sibTrans" cxnId="{B2A22BD5-1A6A-164D-86AA-D7CE0464AE42}">
      <dgm:prSet/>
      <dgm:spPr/>
      <dgm:t>
        <a:bodyPr/>
        <a:lstStyle/>
        <a:p>
          <a:endParaRPr lang="en-US"/>
        </a:p>
      </dgm:t>
    </dgm:pt>
    <dgm:pt modelId="{7FD8D2C8-B296-374B-94EE-58FBA14AE13E}">
      <dgm:prSet phldrT="[Text]"/>
      <dgm:spPr/>
      <dgm:t>
        <a:bodyPr/>
        <a:lstStyle/>
        <a:p>
          <a:r>
            <a:rPr lang="en-US" dirty="0"/>
            <a:t>Performance and Discipline</a:t>
          </a:r>
        </a:p>
      </dgm:t>
    </dgm:pt>
    <dgm:pt modelId="{6EF2B65A-0B02-944A-B43B-CA6E30B1F6CB}" type="sibTrans" cxnId="{5910D2E9-AE3F-E949-A1D9-08CE3C33D852}">
      <dgm:prSet/>
      <dgm:spPr/>
      <dgm:t>
        <a:bodyPr/>
        <a:lstStyle/>
        <a:p>
          <a:endParaRPr lang="en-US"/>
        </a:p>
      </dgm:t>
    </dgm:pt>
    <dgm:pt modelId="{2B2CD8EE-6C77-844C-A7F6-67FC48538AE0}" type="parTrans" cxnId="{5910D2E9-AE3F-E949-A1D9-08CE3C33D852}">
      <dgm:prSet/>
      <dgm:spPr/>
      <dgm:t>
        <a:bodyPr/>
        <a:lstStyle/>
        <a:p>
          <a:endParaRPr lang="en-US"/>
        </a:p>
      </dgm:t>
    </dgm:pt>
    <dgm:pt modelId="{77463ED4-8449-A849-AFD7-E7FE2FB05DE3}" type="pres">
      <dgm:prSet presAssocID="{AAA6E305-EA16-8040-A35F-9D07A85C16FB}" presName="Name0" presStyleCnt="0">
        <dgm:presLayoutVars>
          <dgm:dir/>
          <dgm:resizeHandles val="exact"/>
        </dgm:presLayoutVars>
      </dgm:prSet>
      <dgm:spPr/>
    </dgm:pt>
    <dgm:pt modelId="{F1612C54-18F8-8A44-AC4C-825E6E1B585C}" type="pres">
      <dgm:prSet presAssocID="{7943E93E-CA89-1A4B-AB95-BB61B826AD8A}" presName="node" presStyleLbl="node1" presStyleIdx="0" presStyleCnt="4" custScaleX="120662" custScaleY="126149">
        <dgm:presLayoutVars>
          <dgm:bulletEnabled val="1"/>
        </dgm:presLayoutVars>
      </dgm:prSet>
      <dgm:spPr/>
    </dgm:pt>
    <dgm:pt modelId="{30D16F97-ACEF-974A-8CAE-78477CE57D02}" type="pres">
      <dgm:prSet presAssocID="{EB1ABD67-A0B6-F14F-8918-D506CDA3765C}" presName="sibTrans" presStyleLbl="sibTrans2D1" presStyleIdx="0" presStyleCnt="4"/>
      <dgm:spPr/>
    </dgm:pt>
    <dgm:pt modelId="{A66D296E-C100-A547-968B-7DEE610DE114}" type="pres">
      <dgm:prSet presAssocID="{EB1ABD67-A0B6-F14F-8918-D506CDA3765C}" presName="connectorText" presStyleLbl="sibTrans2D1" presStyleIdx="0" presStyleCnt="4"/>
      <dgm:spPr/>
    </dgm:pt>
    <dgm:pt modelId="{86B092A0-679D-874E-BD82-3AB0B04E25D1}" type="pres">
      <dgm:prSet presAssocID="{9C6A6A4A-823D-C54B-A6C4-F6D4C1CEE181}" presName="node" presStyleLbl="node1" presStyleIdx="1" presStyleCnt="4" custScaleX="120662" custScaleY="126149" custRadScaleRad="114756">
        <dgm:presLayoutVars>
          <dgm:bulletEnabled val="1"/>
        </dgm:presLayoutVars>
      </dgm:prSet>
      <dgm:spPr/>
    </dgm:pt>
    <dgm:pt modelId="{249F13AA-E15B-0E40-8FD2-20CA9C2370B0}" type="pres">
      <dgm:prSet presAssocID="{B0894B55-C6D1-8348-A80A-CF6083BC564B}" presName="sibTrans" presStyleLbl="sibTrans2D1" presStyleIdx="1" presStyleCnt="4"/>
      <dgm:spPr/>
    </dgm:pt>
    <dgm:pt modelId="{7A629D9E-8629-744D-A532-3857A8EB34B1}" type="pres">
      <dgm:prSet presAssocID="{B0894B55-C6D1-8348-A80A-CF6083BC564B}" presName="connectorText" presStyleLbl="sibTrans2D1" presStyleIdx="1" presStyleCnt="4"/>
      <dgm:spPr/>
    </dgm:pt>
    <dgm:pt modelId="{4507AD90-0195-F345-A91C-5B317D0E2ECA}" type="pres">
      <dgm:prSet presAssocID="{8F6E3B4D-A962-FA42-98E7-1228E5BCDB61}" presName="node" presStyleLbl="node1" presStyleIdx="2" presStyleCnt="4" custScaleX="120662" custScaleY="126149">
        <dgm:presLayoutVars>
          <dgm:bulletEnabled val="1"/>
        </dgm:presLayoutVars>
      </dgm:prSet>
      <dgm:spPr/>
    </dgm:pt>
    <dgm:pt modelId="{10AE2EFE-B83C-D648-A355-037CD72CF2DB}" type="pres">
      <dgm:prSet presAssocID="{9FC6F008-E5BC-E843-9055-FDE113D0A534}" presName="sibTrans" presStyleLbl="sibTrans2D1" presStyleIdx="2" presStyleCnt="4"/>
      <dgm:spPr/>
    </dgm:pt>
    <dgm:pt modelId="{AAE0B665-4A6B-B940-88F1-BB26A9FCB751}" type="pres">
      <dgm:prSet presAssocID="{9FC6F008-E5BC-E843-9055-FDE113D0A534}" presName="connectorText" presStyleLbl="sibTrans2D1" presStyleIdx="2" presStyleCnt="4"/>
      <dgm:spPr/>
    </dgm:pt>
    <dgm:pt modelId="{2D368510-9B8A-7545-AFBA-B1B0324F79E2}" type="pres">
      <dgm:prSet presAssocID="{7FD8D2C8-B296-374B-94EE-58FBA14AE13E}" presName="node" presStyleLbl="node1" presStyleIdx="3" presStyleCnt="4" custScaleX="120662" custScaleY="126149" custRadScaleRad="112852">
        <dgm:presLayoutVars>
          <dgm:bulletEnabled val="1"/>
        </dgm:presLayoutVars>
      </dgm:prSet>
      <dgm:spPr/>
    </dgm:pt>
    <dgm:pt modelId="{78200E50-9275-494A-BBA1-A76BF1830BCC}" type="pres">
      <dgm:prSet presAssocID="{6EF2B65A-0B02-944A-B43B-CA6E30B1F6CB}" presName="sibTrans" presStyleLbl="sibTrans2D1" presStyleIdx="3" presStyleCnt="4"/>
      <dgm:spPr/>
    </dgm:pt>
    <dgm:pt modelId="{C435BC1B-D9B4-8C49-81C5-657C96EA046E}" type="pres">
      <dgm:prSet presAssocID="{6EF2B65A-0B02-944A-B43B-CA6E30B1F6CB}" presName="connectorText" presStyleLbl="sibTrans2D1" presStyleIdx="3" presStyleCnt="4"/>
      <dgm:spPr/>
    </dgm:pt>
  </dgm:ptLst>
  <dgm:cxnLst>
    <dgm:cxn modelId="{03B9C004-13EB-1B46-AC0C-1B2DF72FB572}" type="presOf" srcId="{9FC6F008-E5BC-E843-9055-FDE113D0A534}" destId="{AAE0B665-4A6B-B940-88F1-BB26A9FCB751}" srcOrd="1" destOrd="0" presId="urn:microsoft.com/office/officeart/2005/8/layout/cycle7"/>
    <dgm:cxn modelId="{A26FAC07-F9FC-E449-A905-3F95080CB1CA}" type="presOf" srcId="{6EF2B65A-0B02-944A-B43B-CA6E30B1F6CB}" destId="{78200E50-9275-494A-BBA1-A76BF1830BCC}" srcOrd="0" destOrd="0" presId="urn:microsoft.com/office/officeart/2005/8/layout/cycle7"/>
    <dgm:cxn modelId="{397E022D-94CC-5B42-8B1A-A6D1798BC7A5}" type="presOf" srcId="{7943E93E-CA89-1A4B-AB95-BB61B826AD8A}" destId="{F1612C54-18F8-8A44-AC4C-825E6E1B585C}" srcOrd="0" destOrd="0" presId="urn:microsoft.com/office/officeart/2005/8/layout/cycle7"/>
    <dgm:cxn modelId="{E311952F-CE9A-C54F-9533-CFF3272A3A9A}" type="presOf" srcId="{B0894B55-C6D1-8348-A80A-CF6083BC564B}" destId="{249F13AA-E15B-0E40-8FD2-20CA9C2370B0}" srcOrd="0" destOrd="0" presId="urn:microsoft.com/office/officeart/2005/8/layout/cycle7"/>
    <dgm:cxn modelId="{FA90CF5A-3C0D-3D4A-A38B-6D572F9482B3}" type="presOf" srcId="{7FD8D2C8-B296-374B-94EE-58FBA14AE13E}" destId="{2D368510-9B8A-7545-AFBA-B1B0324F79E2}" srcOrd="0" destOrd="0" presId="urn:microsoft.com/office/officeart/2005/8/layout/cycle7"/>
    <dgm:cxn modelId="{F8A8995E-225C-0941-B91E-95C7591B0B84}" type="presOf" srcId="{EB1ABD67-A0B6-F14F-8918-D506CDA3765C}" destId="{30D16F97-ACEF-974A-8CAE-78477CE57D02}" srcOrd="0" destOrd="0" presId="urn:microsoft.com/office/officeart/2005/8/layout/cycle7"/>
    <dgm:cxn modelId="{6B070B65-74CB-2540-9411-BC04CDA79595}" type="presOf" srcId="{AAA6E305-EA16-8040-A35F-9D07A85C16FB}" destId="{77463ED4-8449-A849-AFD7-E7FE2FB05DE3}" srcOrd="0" destOrd="0" presId="urn:microsoft.com/office/officeart/2005/8/layout/cycle7"/>
    <dgm:cxn modelId="{4A373275-F962-9C45-8BE9-D7ED1D16D4AB}" type="presOf" srcId="{EB1ABD67-A0B6-F14F-8918-D506CDA3765C}" destId="{A66D296E-C100-A547-968B-7DEE610DE114}" srcOrd="1" destOrd="0" presId="urn:microsoft.com/office/officeart/2005/8/layout/cycle7"/>
    <dgm:cxn modelId="{D333C179-BB19-C141-8DAA-A25C57C887BE}" type="presOf" srcId="{B0894B55-C6D1-8348-A80A-CF6083BC564B}" destId="{7A629D9E-8629-744D-A532-3857A8EB34B1}" srcOrd="1" destOrd="0" presId="urn:microsoft.com/office/officeart/2005/8/layout/cycle7"/>
    <dgm:cxn modelId="{6EAFC77D-CF5F-4B4B-8D63-C5A2D3CE1F85}" srcId="{AAA6E305-EA16-8040-A35F-9D07A85C16FB}" destId="{9C6A6A4A-823D-C54B-A6C4-F6D4C1CEE181}" srcOrd="1" destOrd="0" parTransId="{2DAAA685-0AF4-2C43-8B56-7FF95CDE80B6}" sibTransId="{B0894B55-C6D1-8348-A80A-CF6083BC564B}"/>
    <dgm:cxn modelId="{3667DB8D-96BF-374B-AFD6-77A1814F825E}" type="presOf" srcId="{9FC6F008-E5BC-E843-9055-FDE113D0A534}" destId="{10AE2EFE-B83C-D648-A355-037CD72CF2DB}" srcOrd="0" destOrd="0" presId="urn:microsoft.com/office/officeart/2005/8/layout/cycle7"/>
    <dgm:cxn modelId="{09142892-C658-CE4D-A877-20B094AE3E33}" type="presOf" srcId="{6EF2B65A-0B02-944A-B43B-CA6E30B1F6CB}" destId="{C435BC1B-D9B4-8C49-81C5-657C96EA046E}" srcOrd="1" destOrd="0" presId="urn:microsoft.com/office/officeart/2005/8/layout/cycle7"/>
    <dgm:cxn modelId="{30568DA6-3BD0-C747-9FA5-ECBBFB4BA42F}" type="presOf" srcId="{9C6A6A4A-823D-C54B-A6C4-F6D4C1CEE181}" destId="{86B092A0-679D-874E-BD82-3AB0B04E25D1}" srcOrd="0" destOrd="0" presId="urn:microsoft.com/office/officeart/2005/8/layout/cycle7"/>
    <dgm:cxn modelId="{AF5AD2BA-4A09-4C49-8EC4-94435165F195}" type="presOf" srcId="{8F6E3B4D-A962-FA42-98E7-1228E5BCDB61}" destId="{4507AD90-0195-F345-A91C-5B317D0E2ECA}" srcOrd="0" destOrd="0" presId="urn:microsoft.com/office/officeart/2005/8/layout/cycle7"/>
    <dgm:cxn modelId="{B2A22BD5-1A6A-164D-86AA-D7CE0464AE42}" srcId="{AAA6E305-EA16-8040-A35F-9D07A85C16FB}" destId="{8F6E3B4D-A962-FA42-98E7-1228E5BCDB61}" srcOrd="2" destOrd="0" parTransId="{EF5F53EC-0D00-A74B-A0C2-76EE850F8AA8}" sibTransId="{9FC6F008-E5BC-E843-9055-FDE113D0A534}"/>
    <dgm:cxn modelId="{5910D2E9-AE3F-E949-A1D9-08CE3C33D852}" srcId="{AAA6E305-EA16-8040-A35F-9D07A85C16FB}" destId="{7FD8D2C8-B296-374B-94EE-58FBA14AE13E}" srcOrd="3" destOrd="0" parTransId="{2B2CD8EE-6C77-844C-A7F6-67FC48538AE0}" sibTransId="{6EF2B65A-0B02-944A-B43B-CA6E30B1F6CB}"/>
    <dgm:cxn modelId="{901695FA-7586-1D4A-B1F4-DB6808E59796}" srcId="{AAA6E305-EA16-8040-A35F-9D07A85C16FB}" destId="{7943E93E-CA89-1A4B-AB95-BB61B826AD8A}" srcOrd="0" destOrd="0" parTransId="{216D910A-A537-4F4D-ADA6-433759C5C183}" sibTransId="{EB1ABD67-A0B6-F14F-8918-D506CDA3765C}"/>
    <dgm:cxn modelId="{AC1CEEFE-6DFB-7648-9FC3-802CA1E08382}" type="presParOf" srcId="{77463ED4-8449-A849-AFD7-E7FE2FB05DE3}" destId="{F1612C54-18F8-8A44-AC4C-825E6E1B585C}" srcOrd="0" destOrd="0" presId="urn:microsoft.com/office/officeart/2005/8/layout/cycle7"/>
    <dgm:cxn modelId="{AA86DF4C-E341-2E47-8604-8E895F231BCD}" type="presParOf" srcId="{77463ED4-8449-A849-AFD7-E7FE2FB05DE3}" destId="{30D16F97-ACEF-974A-8CAE-78477CE57D02}" srcOrd="1" destOrd="0" presId="urn:microsoft.com/office/officeart/2005/8/layout/cycle7"/>
    <dgm:cxn modelId="{2ED90DAA-9982-D345-AA39-539DE9594635}" type="presParOf" srcId="{30D16F97-ACEF-974A-8CAE-78477CE57D02}" destId="{A66D296E-C100-A547-968B-7DEE610DE114}" srcOrd="0" destOrd="0" presId="urn:microsoft.com/office/officeart/2005/8/layout/cycle7"/>
    <dgm:cxn modelId="{71223730-76EB-3E46-B8B4-D48911E44D28}" type="presParOf" srcId="{77463ED4-8449-A849-AFD7-E7FE2FB05DE3}" destId="{86B092A0-679D-874E-BD82-3AB0B04E25D1}" srcOrd="2" destOrd="0" presId="urn:microsoft.com/office/officeart/2005/8/layout/cycle7"/>
    <dgm:cxn modelId="{3C6E4137-2E01-FD48-BB7F-273E8C5E002D}" type="presParOf" srcId="{77463ED4-8449-A849-AFD7-E7FE2FB05DE3}" destId="{249F13AA-E15B-0E40-8FD2-20CA9C2370B0}" srcOrd="3" destOrd="0" presId="urn:microsoft.com/office/officeart/2005/8/layout/cycle7"/>
    <dgm:cxn modelId="{B33F1744-882B-6343-9E60-54F612E992E1}" type="presParOf" srcId="{249F13AA-E15B-0E40-8FD2-20CA9C2370B0}" destId="{7A629D9E-8629-744D-A532-3857A8EB34B1}" srcOrd="0" destOrd="0" presId="urn:microsoft.com/office/officeart/2005/8/layout/cycle7"/>
    <dgm:cxn modelId="{972D11E1-CC0E-2642-BD3E-02550217F588}" type="presParOf" srcId="{77463ED4-8449-A849-AFD7-E7FE2FB05DE3}" destId="{4507AD90-0195-F345-A91C-5B317D0E2ECA}" srcOrd="4" destOrd="0" presId="urn:microsoft.com/office/officeart/2005/8/layout/cycle7"/>
    <dgm:cxn modelId="{62975423-379D-4746-946A-ED9810591737}" type="presParOf" srcId="{77463ED4-8449-A849-AFD7-E7FE2FB05DE3}" destId="{10AE2EFE-B83C-D648-A355-037CD72CF2DB}" srcOrd="5" destOrd="0" presId="urn:microsoft.com/office/officeart/2005/8/layout/cycle7"/>
    <dgm:cxn modelId="{891A7F04-7D1D-7245-8429-1E4C830E9AB7}" type="presParOf" srcId="{10AE2EFE-B83C-D648-A355-037CD72CF2DB}" destId="{AAE0B665-4A6B-B940-88F1-BB26A9FCB751}" srcOrd="0" destOrd="0" presId="urn:microsoft.com/office/officeart/2005/8/layout/cycle7"/>
    <dgm:cxn modelId="{7F8ADFDB-14C9-F947-A27C-93224028D889}" type="presParOf" srcId="{77463ED4-8449-A849-AFD7-E7FE2FB05DE3}" destId="{2D368510-9B8A-7545-AFBA-B1B0324F79E2}" srcOrd="6" destOrd="0" presId="urn:microsoft.com/office/officeart/2005/8/layout/cycle7"/>
    <dgm:cxn modelId="{87B99F66-5A37-5549-9400-770481D92FC1}" type="presParOf" srcId="{77463ED4-8449-A849-AFD7-E7FE2FB05DE3}" destId="{78200E50-9275-494A-BBA1-A76BF1830BCC}" srcOrd="7" destOrd="0" presId="urn:microsoft.com/office/officeart/2005/8/layout/cycle7"/>
    <dgm:cxn modelId="{A443AC34-988E-1842-9E06-F40937B110BB}" type="presParOf" srcId="{78200E50-9275-494A-BBA1-A76BF1830BCC}" destId="{C435BC1B-D9B4-8C49-81C5-657C96EA046E}"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3A446C-9F71-F249-9BB7-8AE8D7F8018B}" type="doc">
      <dgm:prSet loTypeId="urn:microsoft.com/office/officeart/2005/8/layout/cycle5" loCatId="list" qsTypeId="urn:microsoft.com/office/officeart/2005/8/quickstyle/simple2" qsCatId="simple" csTypeId="urn:microsoft.com/office/officeart/2005/8/colors/accent1_2" csCatId="accent1" phldr="1"/>
      <dgm:spPr/>
    </dgm:pt>
    <dgm:pt modelId="{F5F27B8B-B452-9449-BF2F-D7F4BB882D66}">
      <dgm:prSet phldrT="[Text]" custT="1"/>
      <dgm:spPr>
        <a:solidFill>
          <a:schemeClr val="accent1"/>
        </a:solidFill>
      </dgm:spPr>
      <dgm:t>
        <a:bodyPr/>
        <a:lstStyle/>
        <a:p>
          <a:r>
            <a:rPr lang="en-US" sz="1800" dirty="0"/>
            <a:t>Precontemplation</a:t>
          </a:r>
        </a:p>
      </dgm:t>
    </dgm:pt>
    <dgm:pt modelId="{8C5DAFEE-B05E-E343-9BF9-31FFF9994A36}" type="parTrans" cxnId="{D72F5E62-1DAC-5841-BCFC-05C73F814B24}">
      <dgm:prSet/>
      <dgm:spPr/>
      <dgm:t>
        <a:bodyPr/>
        <a:lstStyle/>
        <a:p>
          <a:endParaRPr lang="en-US" sz="1800">
            <a:highlight>
              <a:srgbClr val="FFFF00"/>
            </a:highlight>
          </a:endParaRPr>
        </a:p>
      </dgm:t>
    </dgm:pt>
    <dgm:pt modelId="{24AE5C08-35FF-0242-B5F5-3681A1CCCECB}" type="sibTrans" cxnId="{D72F5E62-1DAC-5841-BCFC-05C73F814B24}">
      <dgm:prSet/>
      <dgm:spPr>
        <a:ln w="50800">
          <a:solidFill>
            <a:schemeClr val="tx1"/>
          </a:solidFill>
        </a:ln>
      </dgm:spPr>
      <dgm:t>
        <a:bodyPr/>
        <a:lstStyle/>
        <a:p>
          <a:endParaRPr lang="en-US" sz="3200">
            <a:highlight>
              <a:srgbClr val="FFFF00"/>
            </a:highlight>
          </a:endParaRPr>
        </a:p>
      </dgm:t>
    </dgm:pt>
    <dgm:pt modelId="{498EA6EA-8268-A040-95E2-38F3D36E5CB6}">
      <dgm:prSet phldrT="[Text]" custT="1"/>
      <dgm:spPr>
        <a:solidFill>
          <a:schemeClr val="accent1"/>
        </a:solidFill>
      </dgm:spPr>
      <dgm:t>
        <a:bodyPr/>
        <a:lstStyle/>
        <a:p>
          <a:r>
            <a:rPr lang="en-US" sz="1800" dirty="0"/>
            <a:t>Maintenance</a:t>
          </a:r>
        </a:p>
      </dgm:t>
    </dgm:pt>
    <dgm:pt modelId="{2B6EE852-5EFD-5545-A452-55E7F3318F3B}" type="parTrans" cxnId="{D2D426FA-1224-C24B-93C3-9C35F0765948}">
      <dgm:prSet/>
      <dgm:spPr/>
      <dgm:t>
        <a:bodyPr/>
        <a:lstStyle/>
        <a:p>
          <a:endParaRPr lang="en-US" sz="1800">
            <a:highlight>
              <a:srgbClr val="FFFF00"/>
            </a:highlight>
          </a:endParaRPr>
        </a:p>
      </dgm:t>
    </dgm:pt>
    <dgm:pt modelId="{8688C607-D02D-2B4E-8C48-C70DD24B9C4A}" type="sibTrans" cxnId="{D2D426FA-1224-C24B-93C3-9C35F0765948}">
      <dgm:prSet/>
      <dgm:spPr>
        <a:ln w="50800"/>
      </dgm:spPr>
      <dgm:t>
        <a:bodyPr/>
        <a:lstStyle/>
        <a:p>
          <a:endParaRPr lang="en-US" sz="3200">
            <a:highlight>
              <a:srgbClr val="FFFF00"/>
            </a:highlight>
          </a:endParaRPr>
        </a:p>
      </dgm:t>
    </dgm:pt>
    <dgm:pt modelId="{21CF7F13-90C6-0A4C-91A8-C76B26DD883E}">
      <dgm:prSet phldrT="[Text]" custT="1"/>
      <dgm:spPr>
        <a:solidFill>
          <a:schemeClr val="accent1"/>
        </a:solidFill>
      </dgm:spPr>
      <dgm:t>
        <a:bodyPr/>
        <a:lstStyle/>
        <a:p>
          <a:r>
            <a:rPr lang="en-US" sz="1800" dirty="0"/>
            <a:t>Relapse</a:t>
          </a:r>
        </a:p>
      </dgm:t>
    </dgm:pt>
    <dgm:pt modelId="{93F57D4E-AA88-B14A-8C5A-7275BE15EE2B}" type="parTrans" cxnId="{22121145-8EDC-5042-9B5A-9C314E337D11}">
      <dgm:prSet/>
      <dgm:spPr/>
      <dgm:t>
        <a:bodyPr/>
        <a:lstStyle/>
        <a:p>
          <a:endParaRPr lang="en-US" sz="1800">
            <a:highlight>
              <a:srgbClr val="FFFF00"/>
            </a:highlight>
          </a:endParaRPr>
        </a:p>
      </dgm:t>
    </dgm:pt>
    <dgm:pt modelId="{2CB76B1A-F5DA-A04B-8F5B-6840797B7F09}" type="sibTrans" cxnId="{22121145-8EDC-5042-9B5A-9C314E337D11}">
      <dgm:prSet/>
      <dgm:spPr>
        <a:ln w="50800"/>
      </dgm:spPr>
      <dgm:t>
        <a:bodyPr/>
        <a:lstStyle/>
        <a:p>
          <a:endParaRPr lang="en-US" sz="3200">
            <a:highlight>
              <a:srgbClr val="FFFF00"/>
            </a:highlight>
          </a:endParaRPr>
        </a:p>
      </dgm:t>
    </dgm:pt>
    <dgm:pt modelId="{15EAEB98-89E2-CF4C-9C8A-9BB51F329197}">
      <dgm:prSet phldrT="[Text]" custT="1"/>
      <dgm:spPr>
        <a:solidFill>
          <a:schemeClr val="accent1"/>
        </a:solidFill>
      </dgm:spPr>
      <dgm:t>
        <a:bodyPr/>
        <a:lstStyle/>
        <a:p>
          <a:r>
            <a:rPr lang="en-US" sz="1800" dirty="0"/>
            <a:t>Contemplation</a:t>
          </a:r>
        </a:p>
      </dgm:t>
    </dgm:pt>
    <dgm:pt modelId="{64F17D36-3BD3-4E48-8B13-30064022BCE1}" type="parTrans" cxnId="{E9F38CE9-2FB2-C44B-B096-F81267AAD05A}">
      <dgm:prSet/>
      <dgm:spPr/>
      <dgm:t>
        <a:bodyPr/>
        <a:lstStyle/>
        <a:p>
          <a:endParaRPr lang="en-US" sz="1400">
            <a:highlight>
              <a:srgbClr val="FFFF00"/>
            </a:highlight>
          </a:endParaRPr>
        </a:p>
      </dgm:t>
    </dgm:pt>
    <dgm:pt modelId="{080E79F8-216A-6642-AFFD-46E56183C14D}" type="sibTrans" cxnId="{E9F38CE9-2FB2-C44B-B096-F81267AAD05A}">
      <dgm:prSet/>
      <dgm:spPr>
        <a:ln w="50800"/>
      </dgm:spPr>
      <dgm:t>
        <a:bodyPr/>
        <a:lstStyle/>
        <a:p>
          <a:endParaRPr lang="en-US" sz="1400">
            <a:highlight>
              <a:srgbClr val="FFFF00"/>
            </a:highlight>
          </a:endParaRPr>
        </a:p>
      </dgm:t>
    </dgm:pt>
    <dgm:pt modelId="{1EC3A175-EE77-8449-88C1-8D89D6D7D983}">
      <dgm:prSet phldrT="[Text]" custT="1"/>
      <dgm:spPr>
        <a:solidFill>
          <a:schemeClr val="accent1"/>
        </a:solidFill>
      </dgm:spPr>
      <dgm:t>
        <a:bodyPr/>
        <a:lstStyle/>
        <a:p>
          <a:r>
            <a:rPr lang="en-US" sz="1800" dirty="0"/>
            <a:t> Planning</a:t>
          </a:r>
        </a:p>
      </dgm:t>
    </dgm:pt>
    <dgm:pt modelId="{87028BC9-F926-B443-93AF-4E1CB6A6EA29}" type="parTrans" cxnId="{CACC1408-C618-B945-A8D1-8E268BB85B26}">
      <dgm:prSet/>
      <dgm:spPr/>
      <dgm:t>
        <a:bodyPr/>
        <a:lstStyle/>
        <a:p>
          <a:endParaRPr lang="en-US" sz="1400">
            <a:highlight>
              <a:srgbClr val="FFFF00"/>
            </a:highlight>
          </a:endParaRPr>
        </a:p>
      </dgm:t>
    </dgm:pt>
    <dgm:pt modelId="{795F12D5-0A3E-754F-81DF-BF1DAA33A376}" type="sibTrans" cxnId="{CACC1408-C618-B945-A8D1-8E268BB85B26}">
      <dgm:prSet/>
      <dgm:spPr>
        <a:ln w="50800"/>
      </dgm:spPr>
      <dgm:t>
        <a:bodyPr/>
        <a:lstStyle/>
        <a:p>
          <a:endParaRPr lang="en-US" sz="1400">
            <a:highlight>
              <a:srgbClr val="FFFF00"/>
            </a:highlight>
          </a:endParaRPr>
        </a:p>
      </dgm:t>
    </dgm:pt>
    <dgm:pt modelId="{08C04406-AC5A-2145-9F79-71BC541F1C75}">
      <dgm:prSet phldrT="[Text]" custT="1"/>
      <dgm:spPr>
        <a:solidFill>
          <a:schemeClr val="accent1"/>
        </a:solidFill>
      </dgm:spPr>
      <dgm:t>
        <a:bodyPr/>
        <a:lstStyle/>
        <a:p>
          <a:r>
            <a:rPr lang="en-US" sz="1800" dirty="0"/>
            <a:t>Action</a:t>
          </a:r>
        </a:p>
      </dgm:t>
    </dgm:pt>
    <dgm:pt modelId="{82623E6B-344A-A348-A520-388AF43C1567}" type="parTrans" cxnId="{0CC0086B-7D17-B44B-8D0E-754F84C0831B}">
      <dgm:prSet/>
      <dgm:spPr/>
      <dgm:t>
        <a:bodyPr/>
        <a:lstStyle/>
        <a:p>
          <a:endParaRPr lang="en-US" sz="1400">
            <a:highlight>
              <a:srgbClr val="FFFF00"/>
            </a:highlight>
          </a:endParaRPr>
        </a:p>
      </dgm:t>
    </dgm:pt>
    <dgm:pt modelId="{2515ED22-D0D3-3041-A070-7A1B24DF13D5}" type="sibTrans" cxnId="{0CC0086B-7D17-B44B-8D0E-754F84C0831B}">
      <dgm:prSet/>
      <dgm:spPr>
        <a:ln w="50800"/>
      </dgm:spPr>
      <dgm:t>
        <a:bodyPr/>
        <a:lstStyle/>
        <a:p>
          <a:endParaRPr lang="en-US" sz="1400">
            <a:highlight>
              <a:srgbClr val="FFFF00"/>
            </a:highlight>
          </a:endParaRPr>
        </a:p>
      </dgm:t>
    </dgm:pt>
    <dgm:pt modelId="{77D4E038-B120-7B4D-8C41-064D711D1F26}" type="pres">
      <dgm:prSet presAssocID="{513A446C-9F71-F249-9BB7-8AE8D7F8018B}" presName="cycle" presStyleCnt="0">
        <dgm:presLayoutVars>
          <dgm:dir/>
          <dgm:resizeHandles val="exact"/>
        </dgm:presLayoutVars>
      </dgm:prSet>
      <dgm:spPr/>
    </dgm:pt>
    <dgm:pt modelId="{51091E2E-AFB9-7547-8488-89ECD9A913C5}" type="pres">
      <dgm:prSet presAssocID="{F5F27B8B-B452-9449-BF2F-D7F4BB882D66}" presName="node" presStyleLbl="node1" presStyleIdx="0" presStyleCnt="6" custScaleX="190452" custScaleY="86412" custRadScaleRad="103137" custRadScaleInc="-2091">
        <dgm:presLayoutVars>
          <dgm:bulletEnabled val="1"/>
        </dgm:presLayoutVars>
      </dgm:prSet>
      <dgm:spPr/>
    </dgm:pt>
    <dgm:pt modelId="{50C7408E-910D-9647-9959-688292079952}" type="pres">
      <dgm:prSet presAssocID="{F5F27B8B-B452-9449-BF2F-D7F4BB882D66}" presName="spNode" presStyleCnt="0"/>
      <dgm:spPr/>
    </dgm:pt>
    <dgm:pt modelId="{C0C4956B-D75E-E141-9B7E-3CB743F5BA4B}" type="pres">
      <dgm:prSet presAssocID="{24AE5C08-35FF-0242-B5F5-3681A1CCCECB}" presName="sibTrans" presStyleLbl="sibTrans1D1" presStyleIdx="0" presStyleCnt="6"/>
      <dgm:spPr/>
    </dgm:pt>
    <dgm:pt modelId="{51DC49F2-8945-5748-AA10-72905A2D91F4}" type="pres">
      <dgm:prSet presAssocID="{15EAEB98-89E2-CF4C-9C8A-9BB51F329197}" presName="node" presStyleLbl="node1" presStyleIdx="1" presStyleCnt="6" custScaleX="168482" custScaleY="86439" custRadScaleRad="102798" custRadScaleInc="31096">
        <dgm:presLayoutVars>
          <dgm:bulletEnabled val="1"/>
        </dgm:presLayoutVars>
      </dgm:prSet>
      <dgm:spPr/>
    </dgm:pt>
    <dgm:pt modelId="{4439FD63-E65F-1D4C-9099-117D752B9D10}" type="pres">
      <dgm:prSet presAssocID="{15EAEB98-89E2-CF4C-9C8A-9BB51F329197}" presName="spNode" presStyleCnt="0"/>
      <dgm:spPr/>
    </dgm:pt>
    <dgm:pt modelId="{E4A023D6-0BAB-1D47-8488-CE4610033BB7}" type="pres">
      <dgm:prSet presAssocID="{080E79F8-216A-6642-AFFD-46E56183C14D}" presName="sibTrans" presStyleLbl="sibTrans1D1" presStyleIdx="1" presStyleCnt="6"/>
      <dgm:spPr/>
    </dgm:pt>
    <dgm:pt modelId="{342A9A94-EE59-EE4D-9C26-09C15DBA3FA6}" type="pres">
      <dgm:prSet presAssocID="{1EC3A175-EE77-8449-88C1-8D89D6D7D983}" presName="node" presStyleLbl="node1" presStyleIdx="2" presStyleCnt="6" custScaleX="169334" custScaleY="85998" custRadScaleRad="103234" custRadScaleInc="-28382">
        <dgm:presLayoutVars>
          <dgm:bulletEnabled val="1"/>
        </dgm:presLayoutVars>
      </dgm:prSet>
      <dgm:spPr/>
    </dgm:pt>
    <dgm:pt modelId="{60325CAA-943F-E94D-BF97-C88E1B6CC521}" type="pres">
      <dgm:prSet presAssocID="{1EC3A175-EE77-8449-88C1-8D89D6D7D983}" presName="spNode" presStyleCnt="0"/>
      <dgm:spPr/>
    </dgm:pt>
    <dgm:pt modelId="{6F13DAB4-EA12-4848-A5D3-0745502EFCF3}" type="pres">
      <dgm:prSet presAssocID="{795F12D5-0A3E-754F-81DF-BF1DAA33A376}" presName="sibTrans" presStyleLbl="sibTrans1D1" presStyleIdx="2" presStyleCnt="6"/>
      <dgm:spPr/>
    </dgm:pt>
    <dgm:pt modelId="{BB09D9D0-27C9-2049-AB29-32CB82E3D547}" type="pres">
      <dgm:prSet presAssocID="{08C04406-AC5A-2145-9F79-71BC541F1C75}" presName="node" presStyleLbl="node1" presStyleIdx="3" presStyleCnt="6" custScaleX="165846" custScaleY="84791">
        <dgm:presLayoutVars>
          <dgm:bulletEnabled val="1"/>
        </dgm:presLayoutVars>
      </dgm:prSet>
      <dgm:spPr/>
    </dgm:pt>
    <dgm:pt modelId="{054C6D5C-62EA-C948-95F0-38BCE3CBE911}" type="pres">
      <dgm:prSet presAssocID="{08C04406-AC5A-2145-9F79-71BC541F1C75}" presName="spNode" presStyleCnt="0"/>
      <dgm:spPr/>
    </dgm:pt>
    <dgm:pt modelId="{30F7D2FF-F604-674B-872C-87526C4F2BD5}" type="pres">
      <dgm:prSet presAssocID="{2515ED22-D0D3-3041-A070-7A1B24DF13D5}" presName="sibTrans" presStyleLbl="sibTrans1D1" presStyleIdx="3" presStyleCnt="6"/>
      <dgm:spPr/>
    </dgm:pt>
    <dgm:pt modelId="{5EFD560C-D61B-044E-940F-945AA8744F0D}" type="pres">
      <dgm:prSet presAssocID="{498EA6EA-8268-A040-95E2-38F3D36E5CB6}" presName="node" presStyleLbl="node1" presStyleIdx="4" presStyleCnt="6" custScaleX="167692" custScaleY="84094" custRadScaleRad="105066" custRadScaleInc="32662">
        <dgm:presLayoutVars>
          <dgm:bulletEnabled val="1"/>
        </dgm:presLayoutVars>
      </dgm:prSet>
      <dgm:spPr/>
    </dgm:pt>
    <dgm:pt modelId="{AA8A7548-AE46-DF41-B843-E54F70E4BD61}" type="pres">
      <dgm:prSet presAssocID="{498EA6EA-8268-A040-95E2-38F3D36E5CB6}" presName="spNode" presStyleCnt="0"/>
      <dgm:spPr/>
    </dgm:pt>
    <dgm:pt modelId="{91F16ED8-28CD-D94B-9260-956FC9714423}" type="pres">
      <dgm:prSet presAssocID="{8688C607-D02D-2B4E-8C48-C70DD24B9C4A}" presName="sibTrans" presStyleLbl="sibTrans1D1" presStyleIdx="4" presStyleCnt="6"/>
      <dgm:spPr/>
    </dgm:pt>
    <dgm:pt modelId="{1028721E-C222-D44A-BAF8-DCD029DD16AF}" type="pres">
      <dgm:prSet presAssocID="{21CF7F13-90C6-0A4C-91A8-C76B26DD883E}" presName="node" presStyleLbl="node1" presStyleIdx="5" presStyleCnt="6" custScaleX="167771" custScaleY="86490" custRadScaleRad="104594" custRadScaleInc="-37993">
        <dgm:presLayoutVars>
          <dgm:bulletEnabled val="1"/>
        </dgm:presLayoutVars>
      </dgm:prSet>
      <dgm:spPr/>
    </dgm:pt>
    <dgm:pt modelId="{D4DB5B00-5309-E74C-B4F3-9C173C8277F5}" type="pres">
      <dgm:prSet presAssocID="{21CF7F13-90C6-0A4C-91A8-C76B26DD883E}" presName="spNode" presStyleCnt="0"/>
      <dgm:spPr/>
    </dgm:pt>
    <dgm:pt modelId="{895746D8-198D-734B-8C54-E713F79ACCFD}" type="pres">
      <dgm:prSet presAssocID="{2CB76B1A-F5DA-A04B-8F5B-6840797B7F09}" presName="sibTrans" presStyleLbl="sibTrans1D1" presStyleIdx="5" presStyleCnt="6"/>
      <dgm:spPr/>
    </dgm:pt>
  </dgm:ptLst>
  <dgm:cxnLst>
    <dgm:cxn modelId="{CACC1408-C618-B945-A8D1-8E268BB85B26}" srcId="{513A446C-9F71-F249-9BB7-8AE8D7F8018B}" destId="{1EC3A175-EE77-8449-88C1-8D89D6D7D983}" srcOrd="2" destOrd="0" parTransId="{87028BC9-F926-B443-93AF-4E1CB6A6EA29}" sibTransId="{795F12D5-0A3E-754F-81DF-BF1DAA33A376}"/>
    <dgm:cxn modelId="{A6225319-D2C6-CA48-9BB8-9F333DD9512D}" type="presOf" srcId="{8688C607-D02D-2B4E-8C48-C70DD24B9C4A}" destId="{91F16ED8-28CD-D94B-9260-956FC9714423}" srcOrd="0" destOrd="0" presId="urn:microsoft.com/office/officeart/2005/8/layout/cycle5"/>
    <dgm:cxn modelId="{CA0C911B-742B-BB47-9147-704820DBCD93}" type="presOf" srcId="{498EA6EA-8268-A040-95E2-38F3D36E5CB6}" destId="{5EFD560C-D61B-044E-940F-945AA8744F0D}" srcOrd="0" destOrd="0" presId="urn:microsoft.com/office/officeart/2005/8/layout/cycle5"/>
    <dgm:cxn modelId="{12CF912D-7776-1C49-A015-29DE29717C9B}" type="presOf" srcId="{21CF7F13-90C6-0A4C-91A8-C76B26DD883E}" destId="{1028721E-C222-D44A-BAF8-DCD029DD16AF}" srcOrd="0" destOrd="0" presId="urn:microsoft.com/office/officeart/2005/8/layout/cycle5"/>
    <dgm:cxn modelId="{305F952F-A4A9-FE46-A281-2E6501F0E99D}" type="presOf" srcId="{1EC3A175-EE77-8449-88C1-8D89D6D7D983}" destId="{342A9A94-EE59-EE4D-9C26-09C15DBA3FA6}" srcOrd="0" destOrd="0" presId="urn:microsoft.com/office/officeart/2005/8/layout/cycle5"/>
    <dgm:cxn modelId="{2F5CB435-9487-FC48-9F9E-68084D410FAE}" type="presOf" srcId="{24AE5C08-35FF-0242-B5F5-3681A1CCCECB}" destId="{C0C4956B-D75E-E141-9B7E-3CB743F5BA4B}" srcOrd="0" destOrd="0" presId="urn:microsoft.com/office/officeart/2005/8/layout/cycle5"/>
    <dgm:cxn modelId="{22121145-8EDC-5042-9B5A-9C314E337D11}" srcId="{513A446C-9F71-F249-9BB7-8AE8D7F8018B}" destId="{21CF7F13-90C6-0A4C-91A8-C76B26DD883E}" srcOrd="5" destOrd="0" parTransId="{93F57D4E-AA88-B14A-8C5A-7275BE15EE2B}" sibTransId="{2CB76B1A-F5DA-A04B-8F5B-6840797B7F09}"/>
    <dgm:cxn modelId="{D72F5E62-1DAC-5841-BCFC-05C73F814B24}" srcId="{513A446C-9F71-F249-9BB7-8AE8D7F8018B}" destId="{F5F27B8B-B452-9449-BF2F-D7F4BB882D66}" srcOrd="0" destOrd="0" parTransId="{8C5DAFEE-B05E-E343-9BF9-31FFF9994A36}" sibTransId="{24AE5C08-35FF-0242-B5F5-3681A1CCCECB}"/>
    <dgm:cxn modelId="{0CC0086B-7D17-B44B-8D0E-754F84C0831B}" srcId="{513A446C-9F71-F249-9BB7-8AE8D7F8018B}" destId="{08C04406-AC5A-2145-9F79-71BC541F1C75}" srcOrd="3" destOrd="0" parTransId="{82623E6B-344A-A348-A520-388AF43C1567}" sibTransId="{2515ED22-D0D3-3041-A070-7A1B24DF13D5}"/>
    <dgm:cxn modelId="{CE2C9B6F-9629-7F48-B1B0-1A923196EDD8}" type="presOf" srcId="{F5F27B8B-B452-9449-BF2F-D7F4BB882D66}" destId="{51091E2E-AFB9-7547-8488-89ECD9A913C5}" srcOrd="0" destOrd="0" presId="urn:microsoft.com/office/officeart/2005/8/layout/cycle5"/>
    <dgm:cxn modelId="{F63DB078-7A98-CA4D-974D-5EA9AABCA8DC}" type="presOf" srcId="{08C04406-AC5A-2145-9F79-71BC541F1C75}" destId="{BB09D9D0-27C9-2049-AB29-32CB82E3D547}" srcOrd="0" destOrd="0" presId="urn:microsoft.com/office/officeart/2005/8/layout/cycle5"/>
    <dgm:cxn modelId="{1D8FD980-BADB-A94D-9552-64A1F57B5492}" type="presOf" srcId="{080E79F8-216A-6642-AFFD-46E56183C14D}" destId="{E4A023D6-0BAB-1D47-8488-CE4610033BB7}" srcOrd="0" destOrd="0" presId="urn:microsoft.com/office/officeart/2005/8/layout/cycle5"/>
    <dgm:cxn modelId="{82D7888A-0EFC-F44D-B5A4-FB7AC486ED07}" type="presOf" srcId="{2515ED22-D0D3-3041-A070-7A1B24DF13D5}" destId="{30F7D2FF-F604-674B-872C-87526C4F2BD5}" srcOrd="0" destOrd="0" presId="urn:microsoft.com/office/officeart/2005/8/layout/cycle5"/>
    <dgm:cxn modelId="{1CBB8794-D141-084A-A343-3C71C0738E92}" type="presOf" srcId="{513A446C-9F71-F249-9BB7-8AE8D7F8018B}" destId="{77D4E038-B120-7B4D-8C41-064D711D1F26}" srcOrd="0" destOrd="0" presId="urn:microsoft.com/office/officeart/2005/8/layout/cycle5"/>
    <dgm:cxn modelId="{84E12095-B5A4-5D4C-B3B1-7DD35C8733AC}" type="presOf" srcId="{795F12D5-0A3E-754F-81DF-BF1DAA33A376}" destId="{6F13DAB4-EA12-4848-A5D3-0745502EFCF3}" srcOrd="0" destOrd="0" presId="urn:microsoft.com/office/officeart/2005/8/layout/cycle5"/>
    <dgm:cxn modelId="{C5FA99A1-0704-FC40-BA16-815A1671801D}" type="presOf" srcId="{15EAEB98-89E2-CF4C-9C8A-9BB51F329197}" destId="{51DC49F2-8945-5748-AA10-72905A2D91F4}" srcOrd="0" destOrd="0" presId="urn:microsoft.com/office/officeart/2005/8/layout/cycle5"/>
    <dgm:cxn modelId="{0C4DF7CD-5706-F94A-BF5A-43E46E6AC52C}" type="presOf" srcId="{2CB76B1A-F5DA-A04B-8F5B-6840797B7F09}" destId="{895746D8-198D-734B-8C54-E713F79ACCFD}" srcOrd="0" destOrd="0" presId="urn:microsoft.com/office/officeart/2005/8/layout/cycle5"/>
    <dgm:cxn modelId="{E9F38CE9-2FB2-C44B-B096-F81267AAD05A}" srcId="{513A446C-9F71-F249-9BB7-8AE8D7F8018B}" destId="{15EAEB98-89E2-CF4C-9C8A-9BB51F329197}" srcOrd="1" destOrd="0" parTransId="{64F17D36-3BD3-4E48-8B13-30064022BCE1}" sibTransId="{080E79F8-216A-6642-AFFD-46E56183C14D}"/>
    <dgm:cxn modelId="{D2D426FA-1224-C24B-93C3-9C35F0765948}" srcId="{513A446C-9F71-F249-9BB7-8AE8D7F8018B}" destId="{498EA6EA-8268-A040-95E2-38F3D36E5CB6}" srcOrd="4" destOrd="0" parTransId="{2B6EE852-5EFD-5545-A452-55E7F3318F3B}" sibTransId="{8688C607-D02D-2B4E-8C48-C70DD24B9C4A}"/>
    <dgm:cxn modelId="{6B7E72C7-8259-CD44-B283-52DDB109ED7B}" type="presParOf" srcId="{77D4E038-B120-7B4D-8C41-064D711D1F26}" destId="{51091E2E-AFB9-7547-8488-89ECD9A913C5}" srcOrd="0" destOrd="0" presId="urn:microsoft.com/office/officeart/2005/8/layout/cycle5"/>
    <dgm:cxn modelId="{19750DCC-7131-9548-ACC6-1476FD112E7A}" type="presParOf" srcId="{77D4E038-B120-7B4D-8C41-064D711D1F26}" destId="{50C7408E-910D-9647-9959-688292079952}" srcOrd="1" destOrd="0" presId="urn:microsoft.com/office/officeart/2005/8/layout/cycle5"/>
    <dgm:cxn modelId="{53F219DC-1987-FF42-B176-D76A66D84731}" type="presParOf" srcId="{77D4E038-B120-7B4D-8C41-064D711D1F26}" destId="{C0C4956B-D75E-E141-9B7E-3CB743F5BA4B}" srcOrd="2" destOrd="0" presId="urn:microsoft.com/office/officeart/2005/8/layout/cycle5"/>
    <dgm:cxn modelId="{AC6A005A-74C5-FD40-A964-D1E283CAD8FE}" type="presParOf" srcId="{77D4E038-B120-7B4D-8C41-064D711D1F26}" destId="{51DC49F2-8945-5748-AA10-72905A2D91F4}" srcOrd="3" destOrd="0" presId="urn:microsoft.com/office/officeart/2005/8/layout/cycle5"/>
    <dgm:cxn modelId="{E1484175-1385-0F4B-9765-19DF0EC84053}" type="presParOf" srcId="{77D4E038-B120-7B4D-8C41-064D711D1F26}" destId="{4439FD63-E65F-1D4C-9099-117D752B9D10}" srcOrd="4" destOrd="0" presId="urn:microsoft.com/office/officeart/2005/8/layout/cycle5"/>
    <dgm:cxn modelId="{A3B6D09A-56C9-7942-82A0-14009CFD9BD1}" type="presParOf" srcId="{77D4E038-B120-7B4D-8C41-064D711D1F26}" destId="{E4A023D6-0BAB-1D47-8488-CE4610033BB7}" srcOrd="5" destOrd="0" presId="urn:microsoft.com/office/officeart/2005/8/layout/cycle5"/>
    <dgm:cxn modelId="{70950905-C18F-8A47-A101-915DC3D57E26}" type="presParOf" srcId="{77D4E038-B120-7B4D-8C41-064D711D1F26}" destId="{342A9A94-EE59-EE4D-9C26-09C15DBA3FA6}" srcOrd="6" destOrd="0" presId="urn:microsoft.com/office/officeart/2005/8/layout/cycle5"/>
    <dgm:cxn modelId="{0C9CF7D2-4240-9A4F-B654-9A2C5F5EDDD7}" type="presParOf" srcId="{77D4E038-B120-7B4D-8C41-064D711D1F26}" destId="{60325CAA-943F-E94D-BF97-C88E1B6CC521}" srcOrd="7" destOrd="0" presId="urn:microsoft.com/office/officeart/2005/8/layout/cycle5"/>
    <dgm:cxn modelId="{E6E87F04-03BA-C14F-9E5B-1000C3F1C79C}" type="presParOf" srcId="{77D4E038-B120-7B4D-8C41-064D711D1F26}" destId="{6F13DAB4-EA12-4848-A5D3-0745502EFCF3}" srcOrd="8" destOrd="0" presId="urn:microsoft.com/office/officeart/2005/8/layout/cycle5"/>
    <dgm:cxn modelId="{86C6D8A7-DAE2-2147-B011-7EBA05B91759}" type="presParOf" srcId="{77D4E038-B120-7B4D-8C41-064D711D1F26}" destId="{BB09D9D0-27C9-2049-AB29-32CB82E3D547}" srcOrd="9" destOrd="0" presId="urn:microsoft.com/office/officeart/2005/8/layout/cycle5"/>
    <dgm:cxn modelId="{BF437146-36D6-E848-823D-AC78203D6B90}" type="presParOf" srcId="{77D4E038-B120-7B4D-8C41-064D711D1F26}" destId="{054C6D5C-62EA-C948-95F0-38BCE3CBE911}" srcOrd="10" destOrd="0" presId="urn:microsoft.com/office/officeart/2005/8/layout/cycle5"/>
    <dgm:cxn modelId="{A06CB42F-F139-5C44-9853-69B2804FF6EA}" type="presParOf" srcId="{77D4E038-B120-7B4D-8C41-064D711D1F26}" destId="{30F7D2FF-F604-674B-872C-87526C4F2BD5}" srcOrd="11" destOrd="0" presId="urn:microsoft.com/office/officeart/2005/8/layout/cycle5"/>
    <dgm:cxn modelId="{ADD82F1D-B1E4-884D-8822-B79232307E56}" type="presParOf" srcId="{77D4E038-B120-7B4D-8C41-064D711D1F26}" destId="{5EFD560C-D61B-044E-940F-945AA8744F0D}" srcOrd="12" destOrd="0" presId="urn:microsoft.com/office/officeart/2005/8/layout/cycle5"/>
    <dgm:cxn modelId="{F2F591F0-E16F-0B49-80F8-D96118697321}" type="presParOf" srcId="{77D4E038-B120-7B4D-8C41-064D711D1F26}" destId="{AA8A7548-AE46-DF41-B843-E54F70E4BD61}" srcOrd="13" destOrd="0" presId="urn:microsoft.com/office/officeart/2005/8/layout/cycle5"/>
    <dgm:cxn modelId="{5DC6C638-1013-9F40-A8CD-E781A4AA7C75}" type="presParOf" srcId="{77D4E038-B120-7B4D-8C41-064D711D1F26}" destId="{91F16ED8-28CD-D94B-9260-956FC9714423}" srcOrd="14" destOrd="0" presId="urn:microsoft.com/office/officeart/2005/8/layout/cycle5"/>
    <dgm:cxn modelId="{5D6D347D-C27A-794A-8EA6-06108AB8D659}" type="presParOf" srcId="{77D4E038-B120-7B4D-8C41-064D711D1F26}" destId="{1028721E-C222-D44A-BAF8-DCD029DD16AF}" srcOrd="15" destOrd="0" presId="urn:microsoft.com/office/officeart/2005/8/layout/cycle5"/>
    <dgm:cxn modelId="{FDCEDA58-61A6-854F-AB01-8EC3A92D4347}" type="presParOf" srcId="{77D4E038-B120-7B4D-8C41-064D711D1F26}" destId="{D4DB5B00-5309-E74C-B4F3-9C173C8277F5}" srcOrd="16" destOrd="0" presId="urn:microsoft.com/office/officeart/2005/8/layout/cycle5"/>
    <dgm:cxn modelId="{06506805-7FB2-1D45-A649-9F11B6641F75}" type="presParOf" srcId="{77D4E038-B120-7B4D-8C41-064D711D1F26}" destId="{895746D8-198D-734B-8C54-E713F79ACCFD}" srcOrd="17" destOrd="0" presId="urn:microsoft.com/office/officeart/2005/8/layout/cycle5"/>
  </dgm:cxnLst>
  <dgm:bg/>
  <dgm:whole>
    <a:ln w="38100"/>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845F56-01B6-7A47-BC0F-6E55281AC99D}" type="doc">
      <dgm:prSet loTypeId="urn:microsoft.com/office/officeart/2005/8/layout/equation1" loCatId="list" qsTypeId="urn:microsoft.com/office/officeart/2005/8/quickstyle/simple1" qsCatId="simple" csTypeId="urn:microsoft.com/office/officeart/2005/8/colors/accent0_3" csCatId="mainScheme" phldr="1"/>
      <dgm:spPr/>
      <dgm:t>
        <a:bodyPr/>
        <a:lstStyle/>
        <a:p>
          <a:endParaRPr lang="en-US"/>
        </a:p>
      </dgm:t>
    </dgm:pt>
    <dgm:pt modelId="{FE2C6B28-1313-F441-9310-76342F336489}">
      <dgm:prSet phldrT="[Text]" custT="1"/>
      <dgm:spPr>
        <a:solidFill>
          <a:schemeClr val="accent3"/>
        </a:solidFill>
      </dgm:spPr>
      <dgm:t>
        <a:bodyPr/>
        <a:lstStyle/>
        <a:p>
          <a:r>
            <a:rPr lang="en-US" sz="2400" dirty="0"/>
            <a:t>Autonomy</a:t>
          </a:r>
        </a:p>
      </dgm:t>
    </dgm:pt>
    <dgm:pt modelId="{FCE42FA2-46D1-0742-957B-395AA8371E7D}" type="parTrans" cxnId="{BB277E24-E374-1E4B-8643-A26A6CC1978F}">
      <dgm:prSet/>
      <dgm:spPr/>
      <dgm:t>
        <a:bodyPr/>
        <a:lstStyle/>
        <a:p>
          <a:endParaRPr lang="en-US"/>
        </a:p>
      </dgm:t>
    </dgm:pt>
    <dgm:pt modelId="{EA16B4A9-5D99-7F48-BC16-1D96F14B034B}" type="sibTrans" cxnId="{BB277E24-E374-1E4B-8643-A26A6CC1978F}">
      <dgm:prSet/>
      <dgm:spPr/>
      <dgm:t>
        <a:bodyPr/>
        <a:lstStyle/>
        <a:p>
          <a:endParaRPr lang="en-US"/>
        </a:p>
      </dgm:t>
    </dgm:pt>
    <dgm:pt modelId="{5A557E9B-BDDF-3C4F-860C-97E245FFD69D}">
      <dgm:prSet phldrT="[Text]" custT="1"/>
      <dgm:spPr>
        <a:solidFill>
          <a:schemeClr val="accent4"/>
        </a:solidFill>
      </dgm:spPr>
      <dgm:t>
        <a:bodyPr lIns="0" rIns="0"/>
        <a:lstStyle/>
        <a:p>
          <a:r>
            <a:rPr lang="en-US" sz="1900" dirty="0"/>
            <a:t>Competence</a:t>
          </a:r>
        </a:p>
      </dgm:t>
    </dgm:pt>
    <dgm:pt modelId="{D03A9953-EF2D-D64C-8349-035CB6F5005B}" type="parTrans" cxnId="{3B153D02-B12F-3A4C-801A-C47400853758}">
      <dgm:prSet/>
      <dgm:spPr/>
      <dgm:t>
        <a:bodyPr/>
        <a:lstStyle/>
        <a:p>
          <a:endParaRPr lang="en-US"/>
        </a:p>
      </dgm:t>
    </dgm:pt>
    <dgm:pt modelId="{026A2679-90B9-3D45-84AC-B9747678B823}" type="sibTrans" cxnId="{3B153D02-B12F-3A4C-801A-C47400853758}">
      <dgm:prSet/>
      <dgm:spPr/>
      <dgm:t>
        <a:bodyPr/>
        <a:lstStyle/>
        <a:p>
          <a:endParaRPr lang="en-US"/>
        </a:p>
      </dgm:t>
    </dgm:pt>
    <dgm:pt modelId="{EB345DE4-2D61-5548-A3D5-2A8CAB9F9F29}">
      <dgm:prSet phldrT="[Text]"/>
      <dgm:spPr>
        <a:solidFill>
          <a:schemeClr val="accent1"/>
        </a:solidFill>
      </dgm:spPr>
      <dgm:t>
        <a:bodyPr/>
        <a:lstStyle/>
        <a:p>
          <a:r>
            <a:rPr lang="en-US"/>
            <a:t>"Sticky" Change</a:t>
          </a:r>
          <a:endParaRPr lang="en-US" dirty="0"/>
        </a:p>
      </dgm:t>
    </dgm:pt>
    <dgm:pt modelId="{FEC682C7-4B82-C441-A3E5-3DB56001830F}" type="parTrans" cxnId="{E0B28475-227F-F948-BCB7-5D21B4108C57}">
      <dgm:prSet/>
      <dgm:spPr/>
      <dgm:t>
        <a:bodyPr/>
        <a:lstStyle/>
        <a:p>
          <a:endParaRPr lang="en-US"/>
        </a:p>
      </dgm:t>
    </dgm:pt>
    <dgm:pt modelId="{66EBA0F1-8F23-A64A-9C04-D9291D3D1A20}" type="sibTrans" cxnId="{E0B28475-227F-F948-BCB7-5D21B4108C57}">
      <dgm:prSet/>
      <dgm:spPr/>
      <dgm:t>
        <a:bodyPr/>
        <a:lstStyle/>
        <a:p>
          <a:endParaRPr lang="en-US"/>
        </a:p>
      </dgm:t>
    </dgm:pt>
    <dgm:pt modelId="{C981E02B-FD6D-0F4C-995A-BD4D99E7CF40}">
      <dgm:prSet phldrT="[Text]" custT="1"/>
      <dgm:spPr>
        <a:solidFill>
          <a:schemeClr val="tx2"/>
        </a:solidFill>
      </dgm:spPr>
      <dgm:t>
        <a:bodyPr/>
        <a:lstStyle/>
        <a:p>
          <a:r>
            <a:rPr lang="en-US" sz="2000" dirty="0"/>
            <a:t>Relatedness</a:t>
          </a:r>
          <a:endParaRPr lang="en-US" sz="1700" dirty="0"/>
        </a:p>
      </dgm:t>
    </dgm:pt>
    <dgm:pt modelId="{835B314A-D38B-5E4B-9B32-218719E05F23}" type="parTrans" cxnId="{E365916C-AA9D-7943-99A6-4BC8968E528D}">
      <dgm:prSet/>
      <dgm:spPr/>
      <dgm:t>
        <a:bodyPr/>
        <a:lstStyle/>
        <a:p>
          <a:endParaRPr lang="en-US"/>
        </a:p>
      </dgm:t>
    </dgm:pt>
    <dgm:pt modelId="{0C06C88E-4A4E-3A40-8C49-F8B8BE90879D}" type="sibTrans" cxnId="{E365916C-AA9D-7943-99A6-4BC8968E528D}">
      <dgm:prSet/>
      <dgm:spPr/>
      <dgm:t>
        <a:bodyPr/>
        <a:lstStyle/>
        <a:p>
          <a:endParaRPr lang="en-US"/>
        </a:p>
      </dgm:t>
    </dgm:pt>
    <dgm:pt modelId="{B97AFEE7-2A86-3C4A-8318-C440E6614D2E}" type="pres">
      <dgm:prSet presAssocID="{C7845F56-01B6-7A47-BC0F-6E55281AC99D}" presName="linearFlow" presStyleCnt="0">
        <dgm:presLayoutVars>
          <dgm:dir/>
          <dgm:resizeHandles val="exact"/>
        </dgm:presLayoutVars>
      </dgm:prSet>
      <dgm:spPr/>
    </dgm:pt>
    <dgm:pt modelId="{B199E84C-75B6-C449-AE5B-63154148F1C4}" type="pres">
      <dgm:prSet presAssocID="{FE2C6B28-1313-F441-9310-76342F336489}" presName="node" presStyleLbl="node1" presStyleIdx="0" presStyleCnt="4" custScaleX="175440" custScaleY="175932">
        <dgm:presLayoutVars>
          <dgm:bulletEnabled val="1"/>
        </dgm:presLayoutVars>
      </dgm:prSet>
      <dgm:spPr/>
    </dgm:pt>
    <dgm:pt modelId="{EEAF0DF3-661F-D943-8031-14042F0875AB}" type="pres">
      <dgm:prSet presAssocID="{EA16B4A9-5D99-7F48-BC16-1D96F14B034B}" presName="spacerL" presStyleCnt="0"/>
      <dgm:spPr/>
    </dgm:pt>
    <dgm:pt modelId="{04E6187F-82C8-CF4B-B09E-B40C177B2DAE}" type="pres">
      <dgm:prSet presAssocID="{EA16B4A9-5D99-7F48-BC16-1D96F14B034B}" presName="sibTrans" presStyleLbl="sibTrans2D1" presStyleIdx="0" presStyleCnt="3"/>
      <dgm:spPr/>
    </dgm:pt>
    <dgm:pt modelId="{966BF506-6445-094B-AE17-B0C1A035596C}" type="pres">
      <dgm:prSet presAssocID="{EA16B4A9-5D99-7F48-BC16-1D96F14B034B}" presName="spacerR" presStyleCnt="0"/>
      <dgm:spPr/>
    </dgm:pt>
    <dgm:pt modelId="{6FFDA57E-BAD7-8B46-8532-77C87EFD3C81}" type="pres">
      <dgm:prSet presAssocID="{5A557E9B-BDDF-3C4F-860C-97E245FFD69D}" presName="node" presStyleLbl="node1" presStyleIdx="1" presStyleCnt="4" custScaleX="175440" custScaleY="175932">
        <dgm:presLayoutVars>
          <dgm:bulletEnabled val="1"/>
        </dgm:presLayoutVars>
      </dgm:prSet>
      <dgm:spPr/>
    </dgm:pt>
    <dgm:pt modelId="{E2FF5ACB-C5D8-EA41-856E-ACECB6866C2C}" type="pres">
      <dgm:prSet presAssocID="{026A2679-90B9-3D45-84AC-B9747678B823}" presName="spacerL" presStyleCnt="0"/>
      <dgm:spPr/>
    </dgm:pt>
    <dgm:pt modelId="{B450C8E3-B1A6-DC4F-9607-A9034D2B5937}" type="pres">
      <dgm:prSet presAssocID="{026A2679-90B9-3D45-84AC-B9747678B823}" presName="sibTrans" presStyleLbl="sibTrans2D1" presStyleIdx="1" presStyleCnt="3"/>
      <dgm:spPr/>
    </dgm:pt>
    <dgm:pt modelId="{B786BD77-4E14-DB49-BF68-095EBC38DAFC}" type="pres">
      <dgm:prSet presAssocID="{026A2679-90B9-3D45-84AC-B9747678B823}" presName="spacerR" presStyleCnt="0"/>
      <dgm:spPr/>
    </dgm:pt>
    <dgm:pt modelId="{FA2D603F-5E38-A44D-B8A4-4292510051D1}" type="pres">
      <dgm:prSet presAssocID="{C981E02B-FD6D-0F4C-995A-BD4D99E7CF40}" presName="node" presStyleLbl="node1" presStyleIdx="2" presStyleCnt="4" custScaleX="175440" custScaleY="175932">
        <dgm:presLayoutVars>
          <dgm:bulletEnabled val="1"/>
        </dgm:presLayoutVars>
      </dgm:prSet>
      <dgm:spPr/>
    </dgm:pt>
    <dgm:pt modelId="{05CC2C4A-0D03-9243-B674-02012050CFCA}" type="pres">
      <dgm:prSet presAssocID="{0C06C88E-4A4E-3A40-8C49-F8B8BE90879D}" presName="spacerL" presStyleCnt="0"/>
      <dgm:spPr/>
    </dgm:pt>
    <dgm:pt modelId="{0BA6739A-2A03-BC44-863A-EA551C7742B0}" type="pres">
      <dgm:prSet presAssocID="{0C06C88E-4A4E-3A40-8C49-F8B8BE90879D}" presName="sibTrans" presStyleLbl="sibTrans2D1" presStyleIdx="2" presStyleCnt="3"/>
      <dgm:spPr/>
    </dgm:pt>
    <dgm:pt modelId="{338C4B2C-DA3A-D349-9993-F11AE5537434}" type="pres">
      <dgm:prSet presAssocID="{0C06C88E-4A4E-3A40-8C49-F8B8BE90879D}" presName="spacerR" presStyleCnt="0"/>
      <dgm:spPr/>
    </dgm:pt>
    <dgm:pt modelId="{698118C2-33BA-184E-BCA5-48C44EA9AE4D}" type="pres">
      <dgm:prSet presAssocID="{EB345DE4-2D61-5548-A3D5-2A8CAB9F9F29}" presName="node" presStyleLbl="node1" presStyleIdx="3" presStyleCnt="4" custScaleX="175440" custScaleY="175932">
        <dgm:presLayoutVars>
          <dgm:bulletEnabled val="1"/>
        </dgm:presLayoutVars>
      </dgm:prSet>
      <dgm:spPr/>
    </dgm:pt>
  </dgm:ptLst>
  <dgm:cxnLst>
    <dgm:cxn modelId="{3B153D02-B12F-3A4C-801A-C47400853758}" srcId="{C7845F56-01B6-7A47-BC0F-6E55281AC99D}" destId="{5A557E9B-BDDF-3C4F-860C-97E245FFD69D}" srcOrd="1" destOrd="0" parTransId="{D03A9953-EF2D-D64C-8349-035CB6F5005B}" sibTransId="{026A2679-90B9-3D45-84AC-B9747678B823}"/>
    <dgm:cxn modelId="{178D1B0A-D9E1-0147-8742-BAA9F40125A2}" type="presOf" srcId="{EB345DE4-2D61-5548-A3D5-2A8CAB9F9F29}" destId="{698118C2-33BA-184E-BCA5-48C44EA9AE4D}" srcOrd="0" destOrd="0" presId="urn:microsoft.com/office/officeart/2005/8/layout/equation1"/>
    <dgm:cxn modelId="{BB277E24-E374-1E4B-8643-A26A6CC1978F}" srcId="{C7845F56-01B6-7A47-BC0F-6E55281AC99D}" destId="{FE2C6B28-1313-F441-9310-76342F336489}" srcOrd="0" destOrd="0" parTransId="{FCE42FA2-46D1-0742-957B-395AA8371E7D}" sibTransId="{EA16B4A9-5D99-7F48-BC16-1D96F14B034B}"/>
    <dgm:cxn modelId="{7338CC3E-46C9-6948-9F6C-54024A64A7E6}" type="presOf" srcId="{FE2C6B28-1313-F441-9310-76342F336489}" destId="{B199E84C-75B6-C449-AE5B-63154148F1C4}" srcOrd="0" destOrd="0" presId="urn:microsoft.com/office/officeart/2005/8/layout/equation1"/>
    <dgm:cxn modelId="{70FC8743-6907-EF46-BD97-F907184BD710}" type="presOf" srcId="{EA16B4A9-5D99-7F48-BC16-1D96F14B034B}" destId="{04E6187F-82C8-CF4B-B09E-B40C177B2DAE}" srcOrd="0" destOrd="0" presId="urn:microsoft.com/office/officeart/2005/8/layout/equation1"/>
    <dgm:cxn modelId="{2DA78F51-2166-8540-B09B-5581BE78F132}" type="presOf" srcId="{026A2679-90B9-3D45-84AC-B9747678B823}" destId="{B450C8E3-B1A6-DC4F-9607-A9034D2B5937}" srcOrd="0" destOrd="0" presId="urn:microsoft.com/office/officeart/2005/8/layout/equation1"/>
    <dgm:cxn modelId="{F744485D-5C58-4743-9A19-6CF8CFA4087C}" type="presOf" srcId="{5A557E9B-BDDF-3C4F-860C-97E245FFD69D}" destId="{6FFDA57E-BAD7-8B46-8532-77C87EFD3C81}" srcOrd="0" destOrd="0" presId="urn:microsoft.com/office/officeart/2005/8/layout/equation1"/>
    <dgm:cxn modelId="{E365916C-AA9D-7943-99A6-4BC8968E528D}" srcId="{C7845F56-01B6-7A47-BC0F-6E55281AC99D}" destId="{C981E02B-FD6D-0F4C-995A-BD4D99E7CF40}" srcOrd="2" destOrd="0" parTransId="{835B314A-D38B-5E4B-9B32-218719E05F23}" sibTransId="{0C06C88E-4A4E-3A40-8C49-F8B8BE90879D}"/>
    <dgm:cxn modelId="{E0B28475-227F-F948-BCB7-5D21B4108C57}" srcId="{C7845F56-01B6-7A47-BC0F-6E55281AC99D}" destId="{EB345DE4-2D61-5548-A3D5-2A8CAB9F9F29}" srcOrd="3" destOrd="0" parTransId="{FEC682C7-4B82-C441-A3E5-3DB56001830F}" sibTransId="{66EBA0F1-8F23-A64A-9C04-D9291D3D1A20}"/>
    <dgm:cxn modelId="{D512B483-E976-8D4A-BB1F-B01C52602DA2}" type="presOf" srcId="{C7845F56-01B6-7A47-BC0F-6E55281AC99D}" destId="{B97AFEE7-2A86-3C4A-8318-C440E6614D2E}" srcOrd="0" destOrd="0" presId="urn:microsoft.com/office/officeart/2005/8/layout/equation1"/>
    <dgm:cxn modelId="{6271B6A6-181E-8845-B6BC-31485CAD8022}" type="presOf" srcId="{0C06C88E-4A4E-3A40-8C49-F8B8BE90879D}" destId="{0BA6739A-2A03-BC44-863A-EA551C7742B0}" srcOrd="0" destOrd="0" presId="urn:microsoft.com/office/officeart/2005/8/layout/equation1"/>
    <dgm:cxn modelId="{C030A5D9-DC3B-1E44-A6E8-2A4D65E00A24}" type="presOf" srcId="{C981E02B-FD6D-0F4C-995A-BD4D99E7CF40}" destId="{FA2D603F-5E38-A44D-B8A4-4292510051D1}" srcOrd="0" destOrd="0" presId="urn:microsoft.com/office/officeart/2005/8/layout/equation1"/>
    <dgm:cxn modelId="{35A19960-90EC-7948-94DF-7BC804EFAA00}" type="presParOf" srcId="{B97AFEE7-2A86-3C4A-8318-C440E6614D2E}" destId="{B199E84C-75B6-C449-AE5B-63154148F1C4}" srcOrd="0" destOrd="0" presId="urn:microsoft.com/office/officeart/2005/8/layout/equation1"/>
    <dgm:cxn modelId="{BD5DE08D-6372-3740-A532-E5FBFE81C1F9}" type="presParOf" srcId="{B97AFEE7-2A86-3C4A-8318-C440E6614D2E}" destId="{EEAF0DF3-661F-D943-8031-14042F0875AB}" srcOrd="1" destOrd="0" presId="urn:microsoft.com/office/officeart/2005/8/layout/equation1"/>
    <dgm:cxn modelId="{289E07CB-96E1-654B-8398-C047A1EB033E}" type="presParOf" srcId="{B97AFEE7-2A86-3C4A-8318-C440E6614D2E}" destId="{04E6187F-82C8-CF4B-B09E-B40C177B2DAE}" srcOrd="2" destOrd="0" presId="urn:microsoft.com/office/officeart/2005/8/layout/equation1"/>
    <dgm:cxn modelId="{7021A3DA-4A1A-034D-B7DF-250BE6E508EB}" type="presParOf" srcId="{B97AFEE7-2A86-3C4A-8318-C440E6614D2E}" destId="{966BF506-6445-094B-AE17-B0C1A035596C}" srcOrd="3" destOrd="0" presId="urn:microsoft.com/office/officeart/2005/8/layout/equation1"/>
    <dgm:cxn modelId="{FBE9EF28-4B28-4B43-B88A-B91A22EBD229}" type="presParOf" srcId="{B97AFEE7-2A86-3C4A-8318-C440E6614D2E}" destId="{6FFDA57E-BAD7-8B46-8532-77C87EFD3C81}" srcOrd="4" destOrd="0" presId="urn:microsoft.com/office/officeart/2005/8/layout/equation1"/>
    <dgm:cxn modelId="{D61E5A3B-F4B9-524A-A4C0-4ED947B4A2BB}" type="presParOf" srcId="{B97AFEE7-2A86-3C4A-8318-C440E6614D2E}" destId="{E2FF5ACB-C5D8-EA41-856E-ACECB6866C2C}" srcOrd="5" destOrd="0" presId="urn:microsoft.com/office/officeart/2005/8/layout/equation1"/>
    <dgm:cxn modelId="{637A397F-FD40-2548-AAF3-D9D433ADCA38}" type="presParOf" srcId="{B97AFEE7-2A86-3C4A-8318-C440E6614D2E}" destId="{B450C8E3-B1A6-DC4F-9607-A9034D2B5937}" srcOrd="6" destOrd="0" presId="urn:microsoft.com/office/officeart/2005/8/layout/equation1"/>
    <dgm:cxn modelId="{DA949026-F016-2C43-B5DE-D0B3E561074C}" type="presParOf" srcId="{B97AFEE7-2A86-3C4A-8318-C440E6614D2E}" destId="{B786BD77-4E14-DB49-BF68-095EBC38DAFC}" srcOrd="7" destOrd="0" presId="urn:microsoft.com/office/officeart/2005/8/layout/equation1"/>
    <dgm:cxn modelId="{1780E693-207A-984E-8A36-97F2095BACF5}" type="presParOf" srcId="{B97AFEE7-2A86-3C4A-8318-C440E6614D2E}" destId="{FA2D603F-5E38-A44D-B8A4-4292510051D1}" srcOrd="8" destOrd="0" presId="urn:microsoft.com/office/officeart/2005/8/layout/equation1"/>
    <dgm:cxn modelId="{40016866-7D56-F247-98F3-A99D06C3F2EF}" type="presParOf" srcId="{B97AFEE7-2A86-3C4A-8318-C440E6614D2E}" destId="{05CC2C4A-0D03-9243-B674-02012050CFCA}" srcOrd="9" destOrd="0" presId="urn:microsoft.com/office/officeart/2005/8/layout/equation1"/>
    <dgm:cxn modelId="{FDEF23B5-0108-C244-9931-B5A05D7E11E0}" type="presParOf" srcId="{B97AFEE7-2A86-3C4A-8318-C440E6614D2E}" destId="{0BA6739A-2A03-BC44-863A-EA551C7742B0}" srcOrd="10" destOrd="0" presId="urn:microsoft.com/office/officeart/2005/8/layout/equation1"/>
    <dgm:cxn modelId="{C3290AA3-CA2D-8543-A445-DF808C6A4261}" type="presParOf" srcId="{B97AFEE7-2A86-3C4A-8318-C440E6614D2E}" destId="{338C4B2C-DA3A-D349-9993-F11AE5537434}" srcOrd="11" destOrd="0" presId="urn:microsoft.com/office/officeart/2005/8/layout/equation1"/>
    <dgm:cxn modelId="{DF34F837-163C-CD4B-B6EF-7643E8FD269B}" type="presParOf" srcId="{B97AFEE7-2A86-3C4A-8318-C440E6614D2E}" destId="{698118C2-33BA-184E-BCA5-48C44EA9AE4D}" srcOrd="12" destOrd="0" presId="urn:microsoft.com/office/officeart/2005/8/layout/equati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1AE882-1A91-428B-A4D9-7B7020F7BAA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EB98C6E-757D-4BF4-A64F-AB842BD223A0}">
      <dgm:prSet/>
      <dgm:spPr/>
      <dgm:t>
        <a:bodyPr/>
        <a:lstStyle/>
        <a:p>
          <a:r>
            <a:rPr lang="en-US" dirty="0"/>
            <a:t>Warning, threatening</a:t>
          </a:r>
        </a:p>
      </dgm:t>
    </dgm:pt>
    <dgm:pt modelId="{A0631CC3-A6AF-41DA-B9BA-729177362D5B}" type="parTrans" cxnId="{8D2B8666-50E5-4A34-B61B-280DEA64D700}">
      <dgm:prSet/>
      <dgm:spPr/>
      <dgm:t>
        <a:bodyPr/>
        <a:lstStyle/>
        <a:p>
          <a:endParaRPr lang="en-US"/>
        </a:p>
      </dgm:t>
    </dgm:pt>
    <dgm:pt modelId="{6F9F4D9F-BEE3-48B2-8410-86A96A82DDBE}" type="sibTrans" cxnId="{8D2B8666-50E5-4A34-B61B-280DEA64D700}">
      <dgm:prSet/>
      <dgm:spPr/>
      <dgm:t>
        <a:bodyPr/>
        <a:lstStyle/>
        <a:p>
          <a:endParaRPr lang="en-US"/>
        </a:p>
      </dgm:t>
    </dgm:pt>
    <dgm:pt modelId="{11A803D1-98DA-46B3-8C8C-67783D2AA994}">
      <dgm:prSet/>
      <dgm:spPr/>
      <dgm:t>
        <a:bodyPr/>
        <a:lstStyle/>
        <a:p>
          <a:r>
            <a:rPr lang="en-US"/>
            <a:t>Rush to provide advice or solutions</a:t>
          </a:r>
        </a:p>
      </dgm:t>
    </dgm:pt>
    <dgm:pt modelId="{BBC99099-3005-4B71-B1FA-C712BEDFA30D}" type="parTrans" cxnId="{842CCF49-C9F8-4AB4-9C18-C39FE81A90DC}">
      <dgm:prSet/>
      <dgm:spPr/>
      <dgm:t>
        <a:bodyPr/>
        <a:lstStyle/>
        <a:p>
          <a:endParaRPr lang="en-US"/>
        </a:p>
      </dgm:t>
    </dgm:pt>
    <dgm:pt modelId="{819100B2-1FD5-4CB8-93EB-CE6BB592939B}" type="sibTrans" cxnId="{842CCF49-C9F8-4AB4-9C18-C39FE81A90DC}">
      <dgm:prSet/>
      <dgm:spPr/>
      <dgm:t>
        <a:bodyPr/>
        <a:lstStyle/>
        <a:p>
          <a:endParaRPr lang="en-US"/>
        </a:p>
      </dgm:t>
    </dgm:pt>
    <dgm:pt modelId="{008A6EC5-1E25-4B45-8180-A47BFC2E0C7F}">
      <dgm:prSet/>
      <dgm:spPr/>
      <dgm:t>
        <a:bodyPr/>
        <a:lstStyle/>
        <a:p>
          <a:r>
            <a:rPr lang="en-US"/>
            <a:t>Persuading with logic, lecturing</a:t>
          </a:r>
        </a:p>
      </dgm:t>
    </dgm:pt>
    <dgm:pt modelId="{B0BC2173-8270-4BDF-8E29-1057A462BF1A}" type="parTrans" cxnId="{B8F9DCFB-BADA-4A06-AC81-A869FE865A27}">
      <dgm:prSet/>
      <dgm:spPr/>
      <dgm:t>
        <a:bodyPr/>
        <a:lstStyle/>
        <a:p>
          <a:endParaRPr lang="en-US"/>
        </a:p>
      </dgm:t>
    </dgm:pt>
    <dgm:pt modelId="{54EE3CF2-753E-4890-A478-0A18EA5D10E8}" type="sibTrans" cxnId="{B8F9DCFB-BADA-4A06-AC81-A869FE865A27}">
      <dgm:prSet/>
      <dgm:spPr/>
      <dgm:t>
        <a:bodyPr/>
        <a:lstStyle/>
        <a:p>
          <a:endParaRPr lang="en-US"/>
        </a:p>
      </dgm:t>
    </dgm:pt>
    <dgm:pt modelId="{6A956DE3-A566-4185-81A1-4659F0B3D106}">
      <dgm:prSet/>
      <dgm:spPr/>
      <dgm:t>
        <a:bodyPr/>
        <a:lstStyle/>
        <a:p>
          <a:r>
            <a:rPr lang="en-US"/>
            <a:t>Moralizing, preaching</a:t>
          </a:r>
        </a:p>
      </dgm:t>
    </dgm:pt>
    <dgm:pt modelId="{A0DAD245-8B25-44D7-9726-825593695C80}" type="parTrans" cxnId="{7A7F1BD3-B1F3-4644-BB9E-4A4A96A4134A}">
      <dgm:prSet/>
      <dgm:spPr/>
      <dgm:t>
        <a:bodyPr/>
        <a:lstStyle/>
        <a:p>
          <a:endParaRPr lang="en-US"/>
        </a:p>
      </dgm:t>
    </dgm:pt>
    <dgm:pt modelId="{F5C3BAE4-08F6-4BF3-B2FF-9DAB6C9E9723}" type="sibTrans" cxnId="{7A7F1BD3-B1F3-4644-BB9E-4A4A96A4134A}">
      <dgm:prSet/>
      <dgm:spPr/>
      <dgm:t>
        <a:bodyPr/>
        <a:lstStyle/>
        <a:p>
          <a:endParaRPr lang="en-US"/>
        </a:p>
      </dgm:t>
    </dgm:pt>
    <dgm:pt modelId="{1BFC62A0-05B3-4FE7-8526-A68D24A4D335}">
      <dgm:prSet/>
      <dgm:spPr/>
      <dgm:t>
        <a:bodyPr/>
        <a:lstStyle/>
        <a:p>
          <a:r>
            <a:rPr lang="en-US"/>
            <a:t>Shaming, name-calling</a:t>
          </a:r>
        </a:p>
      </dgm:t>
    </dgm:pt>
    <dgm:pt modelId="{282950B7-56D8-4122-9FD8-7E9F5BDB25BD}" type="parTrans" cxnId="{D6637AF3-5C93-44C0-A792-A65CF8DC9017}">
      <dgm:prSet/>
      <dgm:spPr/>
      <dgm:t>
        <a:bodyPr/>
        <a:lstStyle/>
        <a:p>
          <a:endParaRPr lang="en-US"/>
        </a:p>
      </dgm:t>
    </dgm:pt>
    <dgm:pt modelId="{FF924A83-C16A-4430-9081-CF6E663E5992}" type="sibTrans" cxnId="{D6637AF3-5C93-44C0-A792-A65CF8DC9017}">
      <dgm:prSet/>
      <dgm:spPr/>
      <dgm:t>
        <a:bodyPr/>
        <a:lstStyle/>
        <a:p>
          <a:endParaRPr lang="en-US"/>
        </a:p>
      </dgm:t>
    </dgm:pt>
    <dgm:pt modelId="{DB30498A-0CDB-4E67-B452-07EAC6DC6E29}">
      <dgm:prSet/>
      <dgm:spPr/>
      <dgm:t>
        <a:bodyPr/>
        <a:lstStyle/>
        <a:p>
          <a:r>
            <a:rPr lang="en-US" dirty="0"/>
            <a:t>Withdrawing, changing the subject</a:t>
          </a:r>
        </a:p>
      </dgm:t>
    </dgm:pt>
    <dgm:pt modelId="{43BC56B2-56C6-405F-B06F-D8C7DCB36A3C}" type="parTrans" cxnId="{43A84859-0113-4C50-85F9-EA8473C9794C}">
      <dgm:prSet/>
      <dgm:spPr/>
      <dgm:t>
        <a:bodyPr/>
        <a:lstStyle/>
        <a:p>
          <a:endParaRPr lang="en-US"/>
        </a:p>
      </dgm:t>
    </dgm:pt>
    <dgm:pt modelId="{7EC5FAA5-C270-4C3B-AB1C-EB7C2841E67A}" type="sibTrans" cxnId="{43A84859-0113-4C50-85F9-EA8473C9794C}">
      <dgm:prSet/>
      <dgm:spPr/>
      <dgm:t>
        <a:bodyPr/>
        <a:lstStyle/>
        <a:p>
          <a:endParaRPr lang="en-US"/>
        </a:p>
      </dgm:t>
    </dgm:pt>
    <dgm:pt modelId="{BE442ED5-A469-804A-A23F-6CDE32D1C195}" type="pres">
      <dgm:prSet presAssocID="{731AE882-1A91-428B-A4D9-7B7020F7BAA6}" presName="diagram" presStyleCnt="0">
        <dgm:presLayoutVars>
          <dgm:dir/>
          <dgm:resizeHandles val="exact"/>
        </dgm:presLayoutVars>
      </dgm:prSet>
      <dgm:spPr/>
    </dgm:pt>
    <dgm:pt modelId="{C92CEDD6-F57D-2941-AB74-305E6EF7068A}" type="pres">
      <dgm:prSet presAssocID="{6EB98C6E-757D-4BF4-A64F-AB842BD223A0}" presName="node" presStyleLbl="node1" presStyleIdx="0" presStyleCnt="6">
        <dgm:presLayoutVars>
          <dgm:bulletEnabled val="1"/>
        </dgm:presLayoutVars>
      </dgm:prSet>
      <dgm:spPr/>
    </dgm:pt>
    <dgm:pt modelId="{1EC06EC6-F6C5-614E-891E-648AAD88C13B}" type="pres">
      <dgm:prSet presAssocID="{6F9F4D9F-BEE3-48B2-8410-86A96A82DDBE}" presName="sibTrans" presStyleCnt="0"/>
      <dgm:spPr/>
    </dgm:pt>
    <dgm:pt modelId="{0B71DBD9-7EDC-174C-B68C-8256E975484D}" type="pres">
      <dgm:prSet presAssocID="{11A803D1-98DA-46B3-8C8C-67783D2AA994}" presName="node" presStyleLbl="node1" presStyleIdx="1" presStyleCnt="6">
        <dgm:presLayoutVars>
          <dgm:bulletEnabled val="1"/>
        </dgm:presLayoutVars>
      </dgm:prSet>
      <dgm:spPr/>
    </dgm:pt>
    <dgm:pt modelId="{73FA0A3A-6BC9-E448-83D3-02370904A292}" type="pres">
      <dgm:prSet presAssocID="{819100B2-1FD5-4CB8-93EB-CE6BB592939B}" presName="sibTrans" presStyleCnt="0"/>
      <dgm:spPr/>
    </dgm:pt>
    <dgm:pt modelId="{CA2D29B9-9E5A-1547-BF64-4904D87D92D6}" type="pres">
      <dgm:prSet presAssocID="{008A6EC5-1E25-4B45-8180-A47BFC2E0C7F}" presName="node" presStyleLbl="node1" presStyleIdx="2" presStyleCnt="6">
        <dgm:presLayoutVars>
          <dgm:bulletEnabled val="1"/>
        </dgm:presLayoutVars>
      </dgm:prSet>
      <dgm:spPr/>
    </dgm:pt>
    <dgm:pt modelId="{7B04F2AD-D39F-8A45-8EDC-06F71CA6C861}" type="pres">
      <dgm:prSet presAssocID="{54EE3CF2-753E-4890-A478-0A18EA5D10E8}" presName="sibTrans" presStyleCnt="0"/>
      <dgm:spPr/>
    </dgm:pt>
    <dgm:pt modelId="{C943909A-E6FA-FB45-887F-07F9D4A29344}" type="pres">
      <dgm:prSet presAssocID="{6A956DE3-A566-4185-81A1-4659F0B3D106}" presName="node" presStyleLbl="node1" presStyleIdx="3" presStyleCnt="6">
        <dgm:presLayoutVars>
          <dgm:bulletEnabled val="1"/>
        </dgm:presLayoutVars>
      </dgm:prSet>
      <dgm:spPr/>
    </dgm:pt>
    <dgm:pt modelId="{597318CA-BAD8-3841-9A61-98A5994AA6CF}" type="pres">
      <dgm:prSet presAssocID="{F5C3BAE4-08F6-4BF3-B2FF-9DAB6C9E9723}" presName="sibTrans" presStyleCnt="0"/>
      <dgm:spPr/>
    </dgm:pt>
    <dgm:pt modelId="{DACA270D-0752-924D-A4BC-6AD8E7515DC3}" type="pres">
      <dgm:prSet presAssocID="{1BFC62A0-05B3-4FE7-8526-A68D24A4D335}" presName="node" presStyleLbl="node1" presStyleIdx="4" presStyleCnt="6">
        <dgm:presLayoutVars>
          <dgm:bulletEnabled val="1"/>
        </dgm:presLayoutVars>
      </dgm:prSet>
      <dgm:spPr/>
    </dgm:pt>
    <dgm:pt modelId="{E8CF8F89-113E-AF4D-B211-2B02139BA9CD}" type="pres">
      <dgm:prSet presAssocID="{FF924A83-C16A-4430-9081-CF6E663E5992}" presName="sibTrans" presStyleCnt="0"/>
      <dgm:spPr/>
    </dgm:pt>
    <dgm:pt modelId="{939991DF-07F6-2C40-9D67-D2F692C30D28}" type="pres">
      <dgm:prSet presAssocID="{DB30498A-0CDB-4E67-B452-07EAC6DC6E29}" presName="node" presStyleLbl="node1" presStyleIdx="5" presStyleCnt="6">
        <dgm:presLayoutVars>
          <dgm:bulletEnabled val="1"/>
        </dgm:presLayoutVars>
      </dgm:prSet>
      <dgm:spPr/>
    </dgm:pt>
  </dgm:ptLst>
  <dgm:cxnLst>
    <dgm:cxn modelId="{4C068C06-4DDA-6D43-B677-D5BFBB018986}" type="presOf" srcId="{6EB98C6E-757D-4BF4-A64F-AB842BD223A0}" destId="{C92CEDD6-F57D-2941-AB74-305E6EF7068A}" srcOrd="0" destOrd="0" presId="urn:microsoft.com/office/officeart/2005/8/layout/default"/>
    <dgm:cxn modelId="{3A9EC80C-B23E-5B47-9723-8CAE9096A5DF}" type="presOf" srcId="{DB30498A-0CDB-4E67-B452-07EAC6DC6E29}" destId="{939991DF-07F6-2C40-9D67-D2F692C30D28}" srcOrd="0" destOrd="0" presId="urn:microsoft.com/office/officeart/2005/8/layout/default"/>
    <dgm:cxn modelId="{9496682D-46F3-784B-8885-43789275B009}" type="presOf" srcId="{008A6EC5-1E25-4B45-8180-A47BFC2E0C7F}" destId="{CA2D29B9-9E5A-1547-BF64-4904D87D92D6}" srcOrd="0" destOrd="0" presId="urn:microsoft.com/office/officeart/2005/8/layout/default"/>
    <dgm:cxn modelId="{47D5B82E-D139-8940-BE97-C910778612AD}" type="presOf" srcId="{1BFC62A0-05B3-4FE7-8526-A68D24A4D335}" destId="{DACA270D-0752-924D-A4BC-6AD8E7515DC3}" srcOrd="0" destOrd="0" presId="urn:microsoft.com/office/officeart/2005/8/layout/default"/>
    <dgm:cxn modelId="{842CCF49-C9F8-4AB4-9C18-C39FE81A90DC}" srcId="{731AE882-1A91-428B-A4D9-7B7020F7BAA6}" destId="{11A803D1-98DA-46B3-8C8C-67783D2AA994}" srcOrd="1" destOrd="0" parTransId="{BBC99099-3005-4B71-B1FA-C712BEDFA30D}" sibTransId="{819100B2-1FD5-4CB8-93EB-CE6BB592939B}"/>
    <dgm:cxn modelId="{43A84859-0113-4C50-85F9-EA8473C9794C}" srcId="{731AE882-1A91-428B-A4D9-7B7020F7BAA6}" destId="{DB30498A-0CDB-4E67-B452-07EAC6DC6E29}" srcOrd="5" destOrd="0" parTransId="{43BC56B2-56C6-405F-B06F-D8C7DCB36A3C}" sibTransId="{7EC5FAA5-C270-4C3B-AB1C-EB7C2841E67A}"/>
    <dgm:cxn modelId="{8D2B8666-50E5-4A34-B61B-280DEA64D700}" srcId="{731AE882-1A91-428B-A4D9-7B7020F7BAA6}" destId="{6EB98C6E-757D-4BF4-A64F-AB842BD223A0}" srcOrd="0" destOrd="0" parTransId="{A0631CC3-A6AF-41DA-B9BA-729177362D5B}" sibTransId="{6F9F4D9F-BEE3-48B2-8410-86A96A82DDBE}"/>
    <dgm:cxn modelId="{D93FAB89-5270-3E40-AD10-ACD3A4214D78}" type="presOf" srcId="{11A803D1-98DA-46B3-8C8C-67783D2AA994}" destId="{0B71DBD9-7EDC-174C-B68C-8256E975484D}" srcOrd="0" destOrd="0" presId="urn:microsoft.com/office/officeart/2005/8/layout/default"/>
    <dgm:cxn modelId="{5A7BAD98-05B6-9A40-BC0A-5C357736F74C}" type="presOf" srcId="{6A956DE3-A566-4185-81A1-4659F0B3D106}" destId="{C943909A-E6FA-FB45-887F-07F9D4A29344}" srcOrd="0" destOrd="0" presId="urn:microsoft.com/office/officeart/2005/8/layout/default"/>
    <dgm:cxn modelId="{D1C843A5-3215-A24B-B9F4-284A63B91555}" type="presOf" srcId="{731AE882-1A91-428B-A4D9-7B7020F7BAA6}" destId="{BE442ED5-A469-804A-A23F-6CDE32D1C195}" srcOrd="0" destOrd="0" presId="urn:microsoft.com/office/officeart/2005/8/layout/default"/>
    <dgm:cxn modelId="{7A7F1BD3-B1F3-4644-BB9E-4A4A96A4134A}" srcId="{731AE882-1A91-428B-A4D9-7B7020F7BAA6}" destId="{6A956DE3-A566-4185-81A1-4659F0B3D106}" srcOrd="3" destOrd="0" parTransId="{A0DAD245-8B25-44D7-9726-825593695C80}" sibTransId="{F5C3BAE4-08F6-4BF3-B2FF-9DAB6C9E9723}"/>
    <dgm:cxn modelId="{D6637AF3-5C93-44C0-A792-A65CF8DC9017}" srcId="{731AE882-1A91-428B-A4D9-7B7020F7BAA6}" destId="{1BFC62A0-05B3-4FE7-8526-A68D24A4D335}" srcOrd="4" destOrd="0" parTransId="{282950B7-56D8-4122-9FD8-7E9F5BDB25BD}" sibTransId="{FF924A83-C16A-4430-9081-CF6E663E5992}"/>
    <dgm:cxn modelId="{B8F9DCFB-BADA-4A06-AC81-A869FE865A27}" srcId="{731AE882-1A91-428B-A4D9-7B7020F7BAA6}" destId="{008A6EC5-1E25-4B45-8180-A47BFC2E0C7F}" srcOrd="2" destOrd="0" parTransId="{B0BC2173-8270-4BDF-8E29-1057A462BF1A}" sibTransId="{54EE3CF2-753E-4890-A478-0A18EA5D10E8}"/>
    <dgm:cxn modelId="{4F8C213C-7C96-2140-874F-40C4BC5DD9EF}" type="presParOf" srcId="{BE442ED5-A469-804A-A23F-6CDE32D1C195}" destId="{C92CEDD6-F57D-2941-AB74-305E6EF7068A}" srcOrd="0" destOrd="0" presId="urn:microsoft.com/office/officeart/2005/8/layout/default"/>
    <dgm:cxn modelId="{252C7E6E-DA64-DA46-9360-871942E697BC}" type="presParOf" srcId="{BE442ED5-A469-804A-A23F-6CDE32D1C195}" destId="{1EC06EC6-F6C5-614E-891E-648AAD88C13B}" srcOrd="1" destOrd="0" presId="urn:microsoft.com/office/officeart/2005/8/layout/default"/>
    <dgm:cxn modelId="{CC7EF924-657E-724E-A19A-158C89763DA7}" type="presParOf" srcId="{BE442ED5-A469-804A-A23F-6CDE32D1C195}" destId="{0B71DBD9-7EDC-174C-B68C-8256E975484D}" srcOrd="2" destOrd="0" presId="urn:microsoft.com/office/officeart/2005/8/layout/default"/>
    <dgm:cxn modelId="{3146E2E7-E1DD-0141-850D-68EE8E956483}" type="presParOf" srcId="{BE442ED5-A469-804A-A23F-6CDE32D1C195}" destId="{73FA0A3A-6BC9-E448-83D3-02370904A292}" srcOrd="3" destOrd="0" presId="urn:microsoft.com/office/officeart/2005/8/layout/default"/>
    <dgm:cxn modelId="{B52CEDCA-08C6-3A4E-BA16-A919A9E434B5}" type="presParOf" srcId="{BE442ED5-A469-804A-A23F-6CDE32D1C195}" destId="{CA2D29B9-9E5A-1547-BF64-4904D87D92D6}" srcOrd="4" destOrd="0" presId="urn:microsoft.com/office/officeart/2005/8/layout/default"/>
    <dgm:cxn modelId="{C9D1FF05-543C-6341-BAC8-C2939C706F6D}" type="presParOf" srcId="{BE442ED5-A469-804A-A23F-6CDE32D1C195}" destId="{7B04F2AD-D39F-8A45-8EDC-06F71CA6C861}" srcOrd="5" destOrd="0" presId="urn:microsoft.com/office/officeart/2005/8/layout/default"/>
    <dgm:cxn modelId="{9B006C2D-7D34-4A40-8448-35BC13D58EAE}" type="presParOf" srcId="{BE442ED5-A469-804A-A23F-6CDE32D1C195}" destId="{C943909A-E6FA-FB45-887F-07F9D4A29344}" srcOrd="6" destOrd="0" presId="urn:microsoft.com/office/officeart/2005/8/layout/default"/>
    <dgm:cxn modelId="{1FDC5716-42BB-724B-97C9-517126E92924}" type="presParOf" srcId="{BE442ED5-A469-804A-A23F-6CDE32D1C195}" destId="{597318CA-BAD8-3841-9A61-98A5994AA6CF}" srcOrd="7" destOrd="0" presId="urn:microsoft.com/office/officeart/2005/8/layout/default"/>
    <dgm:cxn modelId="{EFF07F36-8B88-3341-BF22-E5B6FD85F368}" type="presParOf" srcId="{BE442ED5-A469-804A-A23F-6CDE32D1C195}" destId="{DACA270D-0752-924D-A4BC-6AD8E7515DC3}" srcOrd="8" destOrd="0" presId="urn:microsoft.com/office/officeart/2005/8/layout/default"/>
    <dgm:cxn modelId="{2A5FB076-5961-184A-A114-28FE8431DCAB}" type="presParOf" srcId="{BE442ED5-A469-804A-A23F-6CDE32D1C195}" destId="{E8CF8F89-113E-AF4D-B211-2B02139BA9CD}" srcOrd="9" destOrd="0" presId="urn:microsoft.com/office/officeart/2005/8/layout/default"/>
    <dgm:cxn modelId="{3C6504C5-587C-9B45-A433-76B9E7DCB823}" type="presParOf" srcId="{BE442ED5-A469-804A-A23F-6CDE32D1C195}" destId="{939991DF-07F6-2C40-9D67-D2F692C30D28}"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12C54-18F8-8A44-AC4C-825E6E1B585C}">
      <dsp:nvSpPr>
        <dsp:cNvPr id="0" name=""/>
        <dsp:cNvSpPr/>
      </dsp:nvSpPr>
      <dsp:spPr>
        <a:xfrm>
          <a:off x="3657306" y="-145811"/>
          <a:ext cx="2743787" cy="143427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Physical Health</a:t>
          </a:r>
          <a:endParaRPr lang="en-US" sz="2800" kern="1200" dirty="0"/>
        </a:p>
      </dsp:txBody>
      <dsp:txXfrm>
        <a:off x="3699315" y="-103802"/>
        <a:ext cx="2659769" cy="1350261"/>
      </dsp:txXfrm>
    </dsp:sp>
    <dsp:sp modelId="{30D16F97-ACEF-974A-8CAE-78477CE57D02}">
      <dsp:nvSpPr>
        <dsp:cNvPr id="0" name=""/>
        <dsp:cNvSpPr/>
      </dsp:nvSpPr>
      <dsp:spPr>
        <a:xfrm rot="2464161">
          <a:off x="5830205" y="1463489"/>
          <a:ext cx="902266" cy="397940"/>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949587" y="1543077"/>
        <a:ext cx="663502" cy="238764"/>
      </dsp:txXfrm>
    </dsp:sp>
    <dsp:sp modelId="{86B092A0-679D-874E-BD82-3AB0B04E25D1}">
      <dsp:nvSpPr>
        <dsp:cNvPr id="0" name=""/>
        <dsp:cNvSpPr/>
      </dsp:nvSpPr>
      <dsp:spPr>
        <a:xfrm>
          <a:off x="6161583" y="2036450"/>
          <a:ext cx="2743787" cy="143427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Mindset and Behaviors</a:t>
          </a:r>
          <a:endParaRPr lang="en-US" sz="2800" kern="1200" dirty="0"/>
        </a:p>
      </dsp:txBody>
      <dsp:txXfrm>
        <a:off x="6203592" y="2078459"/>
        <a:ext cx="2659769" cy="1350261"/>
      </dsp:txXfrm>
    </dsp:sp>
    <dsp:sp modelId="{249F13AA-E15B-0E40-8FD2-20CA9C2370B0}">
      <dsp:nvSpPr>
        <dsp:cNvPr id="0" name=""/>
        <dsp:cNvSpPr/>
      </dsp:nvSpPr>
      <dsp:spPr>
        <a:xfrm rot="8335839">
          <a:off x="5830205" y="3645751"/>
          <a:ext cx="902266" cy="397940"/>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5949587" y="3725339"/>
        <a:ext cx="663502" cy="238764"/>
      </dsp:txXfrm>
    </dsp:sp>
    <dsp:sp modelId="{4507AD90-0195-F345-A91C-5B317D0E2ECA}">
      <dsp:nvSpPr>
        <dsp:cNvPr id="0" name=""/>
        <dsp:cNvSpPr/>
      </dsp:nvSpPr>
      <dsp:spPr>
        <a:xfrm>
          <a:off x="3657306" y="4218713"/>
          <a:ext cx="2743787" cy="143427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Relationships</a:t>
          </a:r>
          <a:endParaRPr lang="en-US" sz="2800" kern="1200" dirty="0"/>
        </a:p>
      </dsp:txBody>
      <dsp:txXfrm>
        <a:off x="3699315" y="4260722"/>
        <a:ext cx="2659769" cy="1350261"/>
      </dsp:txXfrm>
    </dsp:sp>
    <dsp:sp modelId="{10AE2EFE-B83C-D648-A355-037CD72CF2DB}">
      <dsp:nvSpPr>
        <dsp:cNvPr id="0" name=""/>
        <dsp:cNvSpPr/>
      </dsp:nvSpPr>
      <dsp:spPr>
        <a:xfrm rot="13292681">
          <a:off x="3346703" y="3645751"/>
          <a:ext cx="902266" cy="397940"/>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3466085" y="3725339"/>
        <a:ext cx="663502" cy="238764"/>
      </dsp:txXfrm>
    </dsp:sp>
    <dsp:sp modelId="{2D368510-9B8A-7545-AFBA-B1B0324F79E2}">
      <dsp:nvSpPr>
        <dsp:cNvPr id="0" name=""/>
        <dsp:cNvSpPr/>
      </dsp:nvSpPr>
      <dsp:spPr>
        <a:xfrm>
          <a:off x="1194579" y="2036450"/>
          <a:ext cx="2743787" cy="143427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Performance and Discipline</a:t>
          </a:r>
        </a:p>
      </dsp:txBody>
      <dsp:txXfrm>
        <a:off x="1236588" y="2078459"/>
        <a:ext cx="2659769" cy="1350261"/>
      </dsp:txXfrm>
    </dsp:sp>
    <dsp:sp modelId="{78200E50-9275-494A-BBA1-A76BF1830BCC}">
      <dsp:nvSpPr>
        <dsp:cNvPr id="0" name=""/>
        <dsp:cNvSpPr/>
      </dsp:nvSpPr>
      <dsp:spPr>
        <a:xfrm rot="19107319">
          <a:off x="3346703" y="1463489"/>
          <a:ext cx="902266" cy="397940"/>
        </a:xfrm>
        <a:prstGeom prst="lef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3466085" y="1543077"/>
        <a:ext cx="663502" cy="2387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91E2E-AFB9-7547-8488-89ECD9A913C5}">
      <dsp:nvSpPr>
        <dsp:cNvPr id="0" name=""/>
        <dsp:cNvSpPr/>
      </dsp:nvSpPr>
      <dsp:spPr>
        <a:xfrm>
          <a:off x="1033165" y="128411"/>
          <a:ext cx="2285709" cy="674097"/>
        </a:xfrm>
        <a:prstGeom prst="roundRect">
          <a:avLst/>
        </a:prstGeom>
        <a:solidFill>
          <a:schemeClr val="accent1"/>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Precontemplation</a:t>
          </a:r>
        </a:p>
      </dsp:txBody>
      <dsp:txXfrm>
        <a:off x="1066072" y="161318"/>
        <a:ext cx="2219895" cy="608283"/>
      </dsp:txXfrm>
    </dsp:sp>
    <dsp:sp modelId="{C0C4956B-D75E-E141-9B7E-3CB743F5BA4B}">
      <dsp:nvSpPr>
        <dsp:cNvPr id="0" name=""/>
        <dsp:cNvSpPr/>
      </dsp:nvSpPr>
      <dsp:spPr>
        <a:xfrm>
          <a:off x="103717" y="660104"/>
          <a:ext cx="3679778" cy="3679778"/>
        </a:xfrm>
        <a:custGeom>
          <a:avLst/>
          <a:gdLst/>
          <a:ahLst/>
          <a:cxnLst/>
          <a:rect l="0" t="0" r="0" b="0"/>
          <a:pathLst>
            <a:path>
              <a:moveTo>
                <a:pt x="2694150" y="210340"/>
              </a:moveTo>
              <a:arcTo wR="1839889" hR="1839889" stAng="17859897" swAng="907344"/>
            </a:path>
          </a:pathLst>
        </a:custGeom>
        <a:noFill/>
        <a:ln w="5080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51DC49F2-8945-5748-AA10-72905A2D91F4}">
      <dsp:nvSpPr>
        <dsp:cNvPr id="0" name=""/>
        <dsp:cNvSpPr/>
      </dsp:nvSpPr>
      <dsp:spPr>
        <a:xfrm>
          <a:off x="2772242" y="1263189"/>
          <a:ext cx="2022036" cy="674308"/>
        </a:xfrm>
        <a:prstGeom prst="roundRect">
          <a:avLst/>
        </a:prstGeom>
        <a:solidFill>
          <a:schemeClr val="accent1"/>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Contemplation</a:t>
          </a:r>
        </a:p>
      </dsp:txBody>
      <dsp:txXfrm>
        <a:off x="2805159" y="1296106"/>
        <a:ext cx="1956202" cy="608474"/>
      </dsp:txXfrm>
    </dsp:sp>
    <dsp:sp modelId="{E4A023D6-0BAB-1D47-8488-CE4610033BB7}">
      <dsp:nvSpPr>
        <dsp:cNvPr id="0" name=""/>
        <dsp:cNvSpPr/>
      </dsp:nvSpPr>
      <dsp:spPr>
        <a:xfrm>
          <a:off x="278768" y="540820"/>
          <a:ext cx="3679778" cy="3679778"/>
        </a:xfrm>
        <a:custGeom>
          <a:avLst/>
          <a:gdLst/>
          <a:ahLst/>
          <a:cxnLst/>
          <a:rect l="0" t="0" r="0" b="0"/>
          <a:pathLst>
            <a:path>
              <a:moveTo>
                <a:pt x="3659543" y="1567763"/>
              </a:moveTo>
              <a:arcTo wR="1839889" hR="1839889" stAng="21089673" swAng="993729"/>
            </a:path>
          </a:pathLst>
        </a:custGeom>
        <a:noFill/>
        <a:ln w="50800" cap="flat" cmpd="sng" algn="ctr">
          <a:solidFill>
            <a:scrgbClr r="0" g="0" b="0"/>
          </a:solidFill>
          <a:prstDash val="solid"/>
          <a:tailEnd type="arrow"/>
        </a:ln>
        <a:effectLst/>
      </dsp:spPr>
      <dsp:style>
        <a:lnRef idx="1">
          <a:scrgbClr r="0" g="0" b="0"/>
        </a:lnRef>
        <a:fillRef idx="0">
          <a:scrgbClr r="0" g="0" b="0"/>
        </a:fillRef>
        <a:effectRef idx="0">
          <a:scrgbClr r="0" g="0" b="0"/>
        </a:effectRef>
        <a:fontRef idx="minor"/>
      </dsp:style>
    </dsp:sp>
    <dsp:sp modelId="{342A9A94-EE59-EE4D-9C26-09C15DBA3FA6}">
      <dsp:nvSpPr>
        <dsp:cNvPr id="0" name=""/>
        <dsp:cNvSpPr/>
      </dsp:nvSpPr>
      <dsp:spPr>
        <a:xfrm>
          <a:off x="2767130" y="2809922"/>
          <a:ext cx="2032262" cy="670868"/>
        </a:xfrm>
        <a:prstGeom prst="roundRect">
          <a:avLst/>
        </a:prstGeom>
        <a:solidFill>
          <a:schemeClr val="accent1"/>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 Planning</a:t>
          </a:r>
        </a:p>
      </dsp:txBody>
      <dsp:txXfrm>
        <a:off x="2799879" y="2842671"/>
        <a:ext cx="1966764" cy="605370"/>
      </dsp:txXfrm>
    </dsp:sp>
    <dsp:sp modelId="{6F13DAB4-EA12-4848-A5D3-0745502EFCF3}">
      <dsp:nvSpPr>
        <dsp:cNvPr id="0" name=""/>
        <dsp:cNvSpPr/>
      </dsp:nvSpPr>
      <dsp:spPr>
        <a:xfrm>
          <a:off x="181658" y="645357"/>
          <a:ext cx="3679778" cy="3679778"/>
        </a:xfrm>
        <a:custGeom>
          <a:avLst/>
          <a:gdLst/>
          <a:ahLst/>
          <a:cxnLst/>
          <a:rect l="0" t="0" r="0" b="0"/>
          <a:pathLst>
            <a:path>
              <a:moveTo>
                <a:pt x="3321830" y="2930321"/>
              </a:moveTo>
              <a:arcTo wR="1839889" hR="1839889" stAng="2180768" swAng="650344"/>
            </a:path>
          </a:pathLst>
        </a:custGeom>
        <a:noFill/>
        <a:ln w="50800" cap="flat" cmpd="sng" algn="ctr">
          <a:solidFill>
            <a:scrgbClr r="0" g="0" b="0"/>
          </a:solidFill>
          <a:prstDash val="solid"/>
          <a:tailEnd type="arrow"/>
        </a:ln>
        <a:effectLst/>
      </dsp:spPr>
      <dsp:style>
        <a:lnRef idx="1">
          <a:scrgbClr r="0" g="0" b="0"/>
        </a:lnRef>
        <a:fillRef idx="0">
          <a:scrgbClr r="0" g="0" b="0"/>
        </a:fillRef>
        <a:effectRef idx="0">
          <a:scrgbClr r="0" g="0" b="0"/>
        </a:effectRef>
        <a:fontRef idx="minor"/>
      </dsp:style>
    </dsp:sp>
    <dsp:sp modelId="{BB09D9D0-27C9-2049-AB29-32CB82E3D547}">
      <dsp:nvSpPr>
        <dsp:cNvPr id="0" name=""/>
        <dsp:cNvSpPr/>
      </dsp:nvSpPr>
      <dsp:spPr>
        <a:xfrm>
          <a:off x="1194670" y="3872179"/>
          <a:ext cx="1990400" cy="661452"/>
        </a:xfrm>
        <a:prstGeom prst="roundRect">
          <a:avLst/>
        </a:prstGeom>
        <a:solidFill>
          <a:schemeClr val="accent1"/>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Action</a:t>
          </a:r>
        </a:p>
      </dsp:txBody>
      <dsp:txXfrm>
        <a:off x="1226959" y="3904468"/>
        <a:ext cx="1925822" cy="596874"/>
      </dsp:txXfrm>
    </dsp:sp>
    <dsp:sp modelId="{30F7D2FF-F604-674B-872C-87526C4F2BD5}">
      <dsp:nvSpPr>
        <dsp:cNvPr id="0" name=""/>
        <dsp:cNvSpPr/>
      </dsp:nvSpPr>
      <dsp:spPr>
        <a:xfrm>
          <a:off x="525881" y="651577"/>
          <a:ext cx="3679778" cy="3679778"/>
        </a:xfrm>
        <a:custGeom>
          <a:avLst/>
          <a:gdLst/>
          <a:ahLst/>
          <a:cxnLst/>
          <a:rect l="0" t="0" r="0" b="0"/>
          <a:pathLst>
            <a:path>
              <a:moveTo>
                <a:pt x="579225" y="3180008"/>
              </a:moveTo>
              <a:arcTo wR="1839889" hR="1839889" stAng="7995008" swAng="674253"/>
            </a:path>
          </a:pathLst>
        </a:custGeom>
        <a:noFill/>
        <a:ln w="50800" cap="flat" cmpd="sng" algn="ctr">
          <a:solidFill>
            <a:scrgbClr r="0" g="0" b="0"/>
          </a:solidFill>
          <a:prstDash val="solid"/>
          <a:tailEnd type="arrow"/>
        </a:ln>
        <a:effectLst/>
      </dsp:spPr>
      <dsp:style>
        <a:lnRef idx="1">
          <a:scrgbClr r="0" g="0" b="0"/>
        </a:lnRef>
        <a:fillRef idx="0">
          <a:scrgbClr r="0" g="0" b="0"/>
        </a:fillRef>
        <a:effectRef idx="0">
          <a:scrgbClr r="0" g="0" b="0"/>
        </a:effectRef>
        <a:fontRef idx="minor"/>
      </dsp:style>
    </dsp:sp>
    <dsp:sp modelId="{5EFD560C-D61B-044E-940F-945AA8744F0D}">
      <dsp:nvSpPr>
        <dsp:cNvPr id="0" name=""/>
        <dsp:cNvSpPr/>
      </dsp:nvSpPr>
      <dsp:spPr>
        <a:xfrm>
          <a:off x="-409798" y="2804827"/>
          <a:ext cx="2012555" cy="656015"/>
        </a:xfrm>
        <a:prstGeom prst="roundRect">
          <a:avLst/>
        </a:prstGeom>
        <a:solidFill>
          <a:schemeClr val="accent1"/>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Maintenance</a:t>
          </a:r>
        </a:p>
      </dsp:txBody>
      <dsp:txXfrm>
        <a:off x="-377774" y="2836851"/>
        <a:ext cx="1948507" cy="591967"/>
      </dsp:txXfrm>
    </dsp:sp>
    <dsp:sp modelId="{91F16ED8-28CD-D94B-9260-956FC9714423}">
      <dsp:nvSpPr>
        <dsp:cNvPr id="0" name=""/>
        <dsp:cNvSpPr/>
      </dsp:nvSpPr>
      <dsp:spPr>
        <a:xfrm>
          <a:off x="430342" y="556274"/>
          <a:ext cx="3679778" cy="3679778"/>
        </a:xfrm>
        <a:custGeom>
          <a:avLst/>
          <a:gdLst/>
          <a:ahLst/>
          <a:cxnLst/>
          <a:rect l="0" t="0" r="0" b="0"/>
          <a:pathLst>
            <a:path>
              <a:moveTo>
                <a:pt x="16225" y="2083700"/>
              </a:moveTo>
              <a:arcTo wR="1839889" hR="1839889" stAng="10343107" swAng="953145"/>
            </a:path>
          </a:pathLst>
        </a:custGeom>
        <a:noFill/>
        <a:ln w="50800" cap="flat" cmpd="sng" algn="ctr">
          <a:solidFill>
            <a:scrgbClr r="0" g="0" b="0"/>
          </a:solidFill>
          <a:prstDash val="solid"/>
          <a:tailEnd type="arrow"/>
        </a:ln>
        <a:effectLst/>
      </dsp:spPr>
      <dsp:style>
        <a:lnRef idx="1">
          <a:scrgbClr r="0" g="0" b="0"/>
        </a:lnRef>
        <a:fillRef idx="0">
          <a:scrgbClr r="0" g="0" b="0"/>
        </a:fillRef>
        <a:effectRef idx="0">
          <a:scrgbClr r="0" g="0" b="0"/>
        </a:effectRef>
        <a:fontRef idx="minor"/>
      </dsp:style>
    </dsp:sp>
    <dsp:sp modelId="{1028721E-C222-D44A-BAF8-DCD029DD16AF}">
      <dsp:nvSpPr>
        <dsp:cNvPr id="0" name=""/>
        <dsp:cNvSpPr/>
      </dsp:nvSpPr>
      <dsp:spPr>
        <a:xfrm>
          <a:off x="-410272" y="1292283"/>
          <a:ext cx="2013503" cy="674706"/>
        </a:xfrm>
        <a:prstGeom prst="roundRect">
          <a:avLst/>
        </a:prstGeom>
        <a:solidFill>
          <a:schemeClr val="accent1"/>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Relapse</a:t>
          </a:r>
        </a:p>
      </dsp:txBody>
      <dsp:txXfrm>
        <a:off x="-377336" y="1325219"/>
        <a:ext cx="1947631" cy="608834"/>
      </dsp:txXfrm>
    </dsp:sp>
    <dsp:sp modelId="{895746D8-198D-734B-8C54-E713F79ACCFD}">
      <dsp:nvSpPr>
        <dsp:cNvPr id="0" name=""/>
        <dsp:cNvSpPr/>
      </dsp:nvSpPr>
      <dsp:spPr>
        <a:xfrm>
          <a:off x="610348" y="650834"/>
          <a:ext cx="3679778" cy="3679778"/>
        </a:xfrm>
        <a:custGeom>
          <a:avLst/>
          <a:gdLst/>
          <a:ahLst/>
          <a:cxnLst/>
          <a:rect l="0" t="0" r="0" b="0"/>
          <a:pathLst>
            <a:path>
              <a:moveTo>
                <a:pt x="556861" y="521165"/>
              </a:moveTo>
              <a:arcTo wR="1839889" hR="1839889" stAng="13547164" swAng="938694"/>
            </a:path>
          </a:pathLst>
        </a:custGeom>
        <a:noFill/>
        <a:ln w="50800" cap="flat" cmpd="sng" algn="ctr">
          <a:solidFill>
            <a:scrgbClr r="0" g="0" b="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9E84C-75B6-C449-AE5B-63154148F1C4}">
      <dsp:nvSpPr>
        <dsp:cNvPr id="0" name=""/>
        <dsp:cNvSpPr/>
      </dsp:nvSpPr>
      <dsp:spPr>
        <a:xfrm>
          <a:off x="755" y="1475509"/>
          <a:ext cx="2121476" cy="2127426"/>
        </a:xfrm>
        <a:prstGeom prst="ellipse">
          <a:avLst/>
        </a:prstGeom>
        <a:solidFill>
          <a:schemeClr val="accent3"/>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Autonomy</a:t>
          </a:r>
        </a:p>
      </dsp:txBody>
      <dsp:txXfrm>
        <a:off x="311438" y="1787063"/>
        <a:ext cx="1500110" cy="1504318"/>
      </dsp:txXfrm>
    </dsp:sp>
    <dsp:sp modelId="{04E6187F-82C8-CF4B-B09E-B40C177B2DAE}">
      <dsp:nvSpPr>
        <dsp:cNvPr id="0" name=""/>
        <dsp:cNvSpPr/>
      </dsp:nvSpPr>
      <dsp:spPr>
        <a:xfrm>
          <a:off x="2220421" y="2188545"/>
          <a:ext cx="701354" cy="701354"/>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313385" y="2456743"/>
        <a:ext cx="515426" cy="164958"/>
      </dsp:txXfrm>
    </dsp:sp>
    <dsp:sp modelId="{6FFDA57E-BAD7-8B46-8532-77C87EFD3C81}">
      <dsp:nvSpPr>
        <dsp:cNvPr id="0" name=""/>
        <dsp:cNvSpPr/>
      </dsp:nvSpPr>
      <dsp:spPr>
        <a:xfrm>
          <a:off x="3019965" y="1475509"/>
          <a:ext cx="2121476" cy="2127426"/>
        </a:xfrm>
        <a:prstGeom prst="ellipse">
          <a:avLst/>
        </a:prstGeom>
        <a:solidFill>
          <a:schemeClr val="accent4"/>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marL="0" lvl="0" indent="0" algn="ctr" defTabSz="844550">
            <a:lnSpc>
              <a:spcPct val="90000"/>
            </a:lnSpc>
            <a:spcBef>
              <a:spcPct val="0"/>
            </a:spcBef>
            <a:spcAft>
              <a:spcPct val="35000"/>
            </a:spcAft>
            <a:buNone/>
          </a:pPr>
          <a:r>
            <a:rPr lang="en-US" sz="1900" kern="1200" dirty="0"/>
            <a:t>Competence</a:t>
          </a:r>
        </a:p>
      </dsp:txBody>
      <dsp:txXfrm>
        <a:off x="3330648" y="1787063"/>
        <a:ext cx="1500110" cy="1504318"/>
      </dsp:txXfrm>
    </dsp:sp>
    <dsp:sp modelId="{B450C8E3-B1A6-DC4F-9607-A9034D2B5937}">
      <dsp:nvSpPr>
        <dsp:cNvPr id="0" name=""/>
        <dsp:cNvSpPr/>
      </dsp:nvSpPr>
      <dsp:spPr>
        <a:xfrm>
          <a:off x="5239632" y="2188545"/>
          <a:ext cx="701354" cy="701354"/>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332596" y="2456743"/>
        <a:ext cx="515426" cy="164958"/>
      </dsp:txXfrm>
    </dsp:sp>
    <dsp:sp modelId="{FA2D603F-5E38-A44D-B8A4-4292510051D1}">
      <dsp:nvSpPr>
        <dsp:cNvPr id="0" name=""/>
        <dsp:cNvSpPr/>
      </dsp:nvSpPr>
      <dsp:spPr>
        <a:xfrm>
          <a:off x="6039176" y="1475509"/>
          <a:ext cx="2121476" cy="2127426"/>
        </a:xfrm>
        <a:prstGeom prst="ellipse">
          <a:avLst/>
        </a:prstGeom>
        <a:solidFill>
          <a:schemeClr val="tx2"/>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Relatedness</a:t>
          </a:r>
          <a:endParaRPr lang="en-US" sz="1700" kern="1200" dirty="0"/>
        </a:p>
      </dsp:txBody>
      <dsp:txXfrm>
        <a:off x="6349859" y="1787063"/>
        <a:ext cx="1500110" cy="1504318"/>
      </dsp:txXfrm>
    </dsp:sp>
    <dsp:sp modelId="{0BA6739A-2A03-BC44-863A-EA551C7742B0}">
      <dsp:nvSpPr>
        <dsp:cNvPr id="0" name=""/>
        <dsp:cNvSpPr/>
      </dsp:nvSpPr>
      <dsp:spPr>
        <a:xfrm>
          <a:off x="8258842" y="2188545"/>
          <a:ext cx="701354" cy="701354"/>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8351806" y="2333024"/>
        <a:ext cx="515426" cy="412396"/>
      </dsp:txXfrm>
    </dsp:sp>
    <dsp:sp modelId="{698118C2-33BA-184E-BCA5-48C44EA9AE4D}">
      <dsp:nvSpPr>
        <dsp:cNvPr id="0" name=""/>
        <dsp:cNvSpPr/>
      </dsp:nvSpPr>
      <dsp:spPr>
        <a:xfrm>
          <a:off x="9058386" y="1475509"/>
          <a:ext cx="2121476" cy="2127426"/>
        </a:xfrm>
        <a:prstGeom prst="ellipse">
          <a:avLst/>
        </a:prstGeom>
        <a:solidFill>
          <a:schemeClr val="accent1"/>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a:t>"Sticky" Change</a:t>
          </a:r>
          <a:endParaRPr lang="en-US" sz="3000" kern="1200" dirty="0"/>
        </a:p>
      </dsp:txBody>
      <dsp:txXfrm>
        <a:off x="9369069" y="1787063"/>
        <a:ext cx="1500110" cy="15043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CEDD6-F57D-2941-AB74-305E6EF7068A}">
      <dsp:nvSpPr>
        <dsp:cNvPr id="0" name=""/>
        <dsp:cNvSpPr/>
      </dsp:nvSpPr>
      <dsp:spPr>
        <a:xfrm>
          <a:off x="974801" y="1035"/>
          <a:ext cx="2781364" cy="16688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Warning, threatening</a:t>
          </a:r>
        </a:p>
      </dsp:txBody>
      <dsp:txXfrm>
        <a:off x="974801" y="1035"/>
        <a:ext cx="2781364" cy="1668818"/>
      </dsp:txXfrm>
    </dsp:sp>
    <dsp:sp modelId="{0B71DBD9-7EDC-174C-B68C-8256E975484D}">
      <dsp:nvSpPr>
        <dsp:cNvPr id="0" name=""/>
        <dsp:cNvSpPr/>
      </dsp:nvSpPr>
      <dsp:spPr>
        <a:xfrm>
          <a:off x="4034302" y="1035"/>
          <a:ext cx="2781364" cy="166881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Rush to provide advice or solutions</a:t>
          </a:r>
        </a:p>
      </dsp:txBody>
      <dsp:txXfrm>
        <a:off x="4034302" y="1035"/>
        <a:ext cx="2781364" cy="1668818"/>
      </dsp:txXfrm>
    </dsp:sp>
    <dsp:sp modelId="{CA2D29B9-9E5A-1547-BF64-4904D87D92D6}">
      <dsp:nvSpPr>
        <dsp:cNvPr id="0" name=""/>
        <dsp:cNvSpPr/>
      </dsp:nvSpPr>
      <dsp:spPr>
        <a:xfrm>
          <a:off x="7093803" y="1035"/>
          <a:ext cx="2781364" cy="166881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Persuading with logic, lecturing</a:t>
          </a:r>
        </a:p>
      </dsp:txBody>
      <dsp:txXfrm>
        <a:off x="7093803" y="1035"/>
        <a:ext cx="2781364" cy="1668818"/>
      </dsp:txXfrm>
    </dsp:sp>
    <dsp:sp modelId="{C943909A-E6FA-FB45-887F-07F9D4A29344}">
      <dsp:nvSpPr>
        <dsp:cNvPr id="0" name=""/>
        <dsp:cNvSpPr/>
      </dsp:nvSpPr>
      <dsp:spPr>
        <a:xfrm>
          <a:off x="974801" y="1947990"/>
          <a:ext cx="2781364" cy="166881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Moralizing, preaching</a:t>
          </a:r>
        </a:p>
      </dsp:txBody>
      <dsp:txXfrm>
        <a:off x="974801" y="1947990"/>
        <a:ext cx="2781364" cy="1668818"/>
      </dsp:txXfrm>
    </dsp:sp>
    <dsp:sp modelId="{DACA270D-0752-924D-A4BC-6AD8E7515DC3}">
      <dsp:nvSpPr>
        <dsp:cNvPr id="0" name=""/>
        <dsp:cNvSpPr/>
      </dsp:nvSpPr>
      <dsp:spPr>
        <a:xfrm>
          <a:off x="4034302" y="1947990"/>
          <a:ext cx="2781364" cy="166881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Shaming, name-calling</a:t>
          </a:r>
        </a:p>
      </dsp:txBody>
      <dsp:txXfrm>
        <a:off x="4034302" y="1947990"/>
        <a:ext cx="2781364" cy="1668818"/>
      </dsp:txXfrm>
    </dsp:sp>
    <dsp:sp modelId="{939991DF-07F6-2C40-9D67-D2F692C30D28}">
      <dsp:nvSpPr>
        <dsp:cNvPr id="0" name=""/>
        <dsp:cNvSpPr/>
      </dsp:nvSpPr>
      <dsp:spPr>
        <a:xfrm>
          <a:off x="7093803" y="1947990"/>
          <a:ext cx="2781364" cy="16688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Withdrawing, changing the subject</a:t>
          </a:r>
        </a:p>
      </dsp:txBody>
      <dsp:txXfrm>
        <a:off x="7093803" y="1947990"/>
        <a:ext cx="2781364" cy="1668818"/>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6329D1-D54A-4945-81CC-F2BA2C399CB8}" type="datetimeFigureOut">
              <a:rPr lang="en-US" smtClean="0"/>
              <a:t>7/10/24</a:t>
            </a:fld>
            <a:endParaRPr lang="en-US"/>
          </a:p>
        </p:txBody>
      </p:sp>
      <p:sp>
        <p:nvSpPr>
          <p:cNvPr id="4" name="Slide Image Placeholder 3"/>
          <p:cNvSpPr>
            <a:spLocks noGrp="1" noRot="1" noChangeAspect="1"/>
          </p:cNvSpPr>
          <p:nvPr>
            <p:ph type="sldImg" idx="2"/>
          </p:nvPr>
        </p:nvSpPr>
        <p:spPr>
          <a:xfrm>
            <a:off x="685800" y="458788"/>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3709173"/>
            <a:ext cx="5486400" cy="4821509"/>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059A8D-7339-7A4C-9E8B-5ACB5C448041}" type="slidenum">
              <a:rPr lang="en-US" smtClean="0"/>
              <a:t>‹#›</a:t>
            </a:fld>
            <a:endParaRPr lang="en-US"/>
          </a:p>
        </p:txBody>
      </p:sp>
    </p:spTree>
    <p:extLst>
      <p:ext uri="{BB962C8B-B14F-4D97-AF65-F5344CB8AC3E}">
        <p14:creationId xmlns:p14="http://schemas.microsoft.com/office/powerpoint/2010/main" val="3448146187"/>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dirty="0"/>
              <a:t>“Talk Like a Leader” is a 6-part communication skills training. The skills can be </a:t>
            </a:r>
            <a:r>
              <a:rPr lang="en-US" sz="1400" kern="1200" dirty="0">
                <a:solidFill>
                  <a:schemeClr val="tx1"/>
                </a:solidFill>
                <a:effectLst/>
                <a:latin typeface="+mn-lt"/>
                <a:ea typeface="+mn-ea"/>
                <a:cs typeface="+mn-cs"/>
              </a:rPr>
              <a:t>useful in everyday conversations, as well as integrated with formal counseling. </a:t>
            </a:r>
          </a:p>
          <a:p>
            <a:pPr marL="171450" indent="-171450">
              <a:buFont typeface="Arial" panose="020B0604020202020204" pitchFamily="34" charset="0"/>
              <a:buChar char="•"/>
            </a:pPr>
            <a:r>
              <a:rPr lang="en-US" sz="1400" kern="1200" dirty="0">
                <a:solidFill>
                  <a:schemeClr val="tx1"/>
                </a:solidFill>
                <a:effectLst/>
                <a:latin typeface="+mn-lt"/>
                <a:ea typeface="+mn-ea"/>
                <a:cs typeface="+mn-cs"/>
              </a:rPr>
              <a:t>Each module includes presentation and discussion, group exercises, and two practice activities. Modules end with a review and discussion (“What’s one thing you learned today that might be useful?”)</a:t>
            </a:r>
          </a:p>
          <a:p>
            <a:pPr marL="171450" indent="-171450">
              <a:buFont typeface="Arial" panose="020B0604020202020204" pitchFamily="34" charset="0"/>
              <a:buChar char="•"/>
            </a:pPr>
            <a:r>
              <a:rPr lang="en-US" sz="1400" kern="1200" dirty="0">
                <a:solidFill>
                  <a:schemeClr val="tx1"/>
                </a:solidFill>
                <a:effectLst/>
                <a:latin typeface="+mn-lt"/>
                <a:ea typeface="+mn-ea"/>
                <a:cs typeface="+mn-cs"/>
              </a:rPr>
              <a:t>Modules can be completed in about 2 hours.</a:t>
            </a:r>
          </a:p>
          <a:p>
            <a:endParaRPr lang="en-US" dirty="0"/>
          </a:p>
        </p:txBody>
      </p:sp>
      <p:sp>
        <p:nvSpPr>
          <p:cNvPr id="4" name="Slide Number Placeholder 3"/>
          <p:cNvSpPr>
            <a:spLocks noGrp="1"/>
          </p:cNvSpPr>
          <p:nvPr>
            <p:ph type="sldNum" sz="quarter" idx="5"/>
          </p:nvPr>
        </p:nvSpPr>
        <p:spPr/>
        <p:txBody>
          <a:bodyPr/>
          <a:lstStyle/>
          <a:p>
            <a:fld id="{60059A8D-7339-7A4C-9E8B-5ACB5C448041}" type="slidenum">
              <a:rPr lang="en-US" smtClean="0"/>
              <a:t>1</a:t>
            </a:fld>
            <a:endParaRPr lang="en-US"/>
          </a:p>
        </p:txBody>
      </p:sp>
    </p:spTree>
    <p:extLst>
      <p:ext uri="{BB962C8B-B14F-4D97-AF65-F5344CB8AC3E}">
        <p14:creationId xmlns:p14="http://schemas.microsoft.com/office/powerpoint/2010/main" val="1250374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dirty="0"/>
              <a:t>Here’s an example of Soldier who might be having issues with drinking? Sleep? Relationships? </a:t>
            </a:r>
          </a:p>
          <a:p>
            <a:pPr marL="171450" indent="-171450">
              <a:buFont typeface="Arial" panose="020B0604020202020204" pitchFamily="34" charset="0"/>
              <a:buChar char="•"/>
            </a:pPr>
            <a:r>
              <a:rPr lang="en-US" sz="1400" b="1" dirty="0"/>
              <a:t>Read the bullet points.</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b="1" dirty="0"/>
              <a:t>Ask: </a:t>
            </a:r>
            <a:r>
              <a:rPr lang="en-US" sz="1400" b="1" i="1" dirty="0"/>
              <a:t>What things would a leader be watching?</a:t>
            </a:r>
            <a:r>
              <a:rPr lang="en-US" sz="1400" i="1" dirty="0"/>
              <a:t> </a:t>
            </a:r>
            <a:r>
              <a:rPr lang="en-US" sz="1400" i="0" dirty="0"/>
              <a:t>Answers might include:</a:t>
            </a:r>
          </a:p>
          <a:p>
            <a:pPr marL="628650" lvl="1" indent="-171450">
              <a:buFont typeface="Arial" panose="020B0604020202020204" pitchFamily="34" charset="0"/>
              <a:buChar char="•"/>
            </a:pPr>
            <a:r>
              <a:rPr lang="en-US" sz="1400" i="0" dirty="0"/>
              <a:t>History of drinking</a:t>
            </a:r>
          </a:p>
          <a:p>
            <a:pPr marL="628650" lvl="1" indent="-171450">
              <a:buFont typeface="Arial" panose="020B0604020202020204" pitchFamily="34" charset="0"/>
              <a:buChar char="•"/>
            </a:pPr>
            <a:r>
              <a:rPr lang="en-US" sz="1400" i="0" dirty="0"/>
              <a:t>Problems readjusting after deployment</a:t>
            </a:r>
          </a:p>
          <a:p>
            <a:pPr marL="628650" lvl="1" indent="-171450">
              <a:buFont typeface="Arial" panose="020B0604020202020204" pitchFamily="34" charset="0"/>
              <a:buChar char="•"/>
            </a:pPr>
            <a:r>
              <a:rPr lang="en-US" sz="1400" i="0" dirty="0"/>
              <a:t>Tension in marriage</a:t>
            </a:r>
          </a:p>
          <a:p>
            <a:pPr marL="171450" lvl="0" indent="-171450">
              <a:buFont typeface="Arial" panose="020B0604020202020204" pitchFamily="34" charset="0"/>
              <a:buChar char="•"/>
            </a:pPr>
            <a:r>
              <a:rPr lang="en-US" sz="1400" b="1" i="0" dirty="0"/>
              <a:t>Reflect back people’s answers.</a:t>
            </a:r>
          </a:p>
          <a:p>
            <a:pPr marL="171450" lvl="0" indent="-171450">
              <a:buFont typeface="Arial" panose="020B0604020202020204" pitchFamily="34" charset="0"/>
              <a:buChar char="•"/>
            </a:pPr>
            <a:endParaRPr lang="en-US" sz="1400" i="0" dirty="0"/>
          </a:p>
          <a:p>
            <a:pPr marL="171450" indent="-171450">
              <a:buFont typeface="Arial" panose="020B0604020202020204" pitchFamily="34" charset="0"/>
              <a:buChar char="•"/>
            </a:pPr>
            <a:r>
              <a:rPr lang="en-US" sz="1400" b="1" kern="1200" dirty="0">
                <a:solidFill>
                  <a:schemeClr val="tx1"/>
                </a:solidFill>
                <a:effectLst/>
              </a:rPr>
              <a:t>Ask: </a:t>
            </a:r>
            <a:r>
              <a:rPr lang="en-US" sz="1400" b="1" i="1" kern="1200" dirty="0">
                <a:solidFill>
                  <a:schemeClr val="tx1"/>
                </a:solidFill>
                <a:effectLst/>
              </a:rPr>
              <a:t>If you wanted to have a brief conversation with this Soldier to check in, what would you talk about?</a:t>
            </a:r>
            <a:r>
              <a:rPr lang="en-US" sz="1400" i="1" kern="1200" dirty="0">
                <a:solidFill>
                  <a:schemeClr val="tx1"/>
                </a:solidFill>
                <a:effectLst/>
              </a:rPr>
              <a:t> </a:t>
            </a:r>
            <a:r>
              <a:rPr lang="en-US" sz="1400" i="0" kern="1200" dirty="0">
                <a:solidFill>
                  <a:schemeClr val="tx1"/>
                </a:solidFill>
                <a:effectLst/>
              </a:rPr>
              <a:t>Answers might include:</a:t>
            </a:r>
          </a:p>
          <a:p>
            <a:pPr marL="628650" lvl="1" indent="-171450">
              <a:buFont typeface="Arial" panose="020B0604020202020204" pitchFamily="34" charset="0"/>
              <a:buChar char="•"/>
            </a:pPr>
            <a:r>
              <a:rPr lang="en-US" sz="1400" i="0" kern="1200" dirty="0">
                <a:solidFill>
                  <a:schemeClr val="tx1"/>
                </a:solidFill>
                <a:effectLst/>
              </a:rPr>
              <a:t>Ask about his family</a:t>
            </a:r>
          </a:p>
          <a:p>
            <a:pPr marL="628650" lvl="1" indent="-171450">
              <a:buFont typeface="Arial" panose="020B0604020202020204" pitchFamily="34" charset="0"/>
              <a:buChar char="•"/>
            </a:pPr>
            <a:r>
              <a:rPr lang="en-US" sz="1400" i="0" kern="1200" dirty="0">
                <a:solidFill>
                  <a:schemeClr val="tx1"/>
                </a:solidFill>
                <a:effectLst/>
              </a:rPr>
              <a:t>Ask how he’s adjusting after returning from deployment</a:t>
            </a:r>
          </a:p>
          <a:p>
            <a:pPr marL="628650" lvl="1" indent="-171450">
              <a:buFont typeface="Arial" panose="020B0604020202020204" pitchFamily="34" charset="0"/>
              <a:buChar char="•"/>
            </a:pPr>
            <a:r>
              <a:rPr lang="en-US" sz="1400" i="0" kern="1200" dirty="0">
                <a:solidFill>
                  <a:schemeClr val="tx1"/>
                </a:solidFill>
                <a:effectLst/>
              </a:rPr>
              <a:t>Ask how things are going</a:t>
            </a:r>
          </a:p>
          <a:p>
            <a:pPr marL="171450" lvl="0" indent="-171450">
              <a:buFont typeface="Arial" panose="020B0604020202020204" pitchFamily="34" charset="0"/>
              <a:buChar char="•"/>
            </a:pPr>
            <a:r>
              <a:rPr lang="en-US" sz="1400" b="1" i="0" dirty="0"/>
              <a:t>Reflect back people’s answers.</a:t>
            </a:r>
          </a:p>
          <a:p>
            <a:pPr marL="171450" indent="-171450">
              <a:buFont typeface="Arial" panose="020B0604020202020204" pitchFamily="34" charset="0"/>
              <a:buChar char="•"/>
            </a:pPr>
            <a:endParaRPr lang="en-US" sz="1400" i="1" kern="1200" dirty="0">
              <a:solidFill>
                <a:schemeClr val="tx1"/>
              </a:solidFill>
              <a:effectLst/>
            </a:endParaRPr>
          </a:p>
          <a:p>
            <a:r>
              <a:rPr lang="en-US" sz="1400" dirty="0">
                <a:effectLst/>
              </a:rPr>
              <a:t> </a:t>
            </a:r>
            <a:endParaRPr lang="en-US" sz="1400" dirty="0"/>
          </a:p>
          <a:p>
            <a:pPr marL="628650" lvl="1" indent="-171450">
              <a:buFont typeface="Arial" panose="020B0604020202020204" pitchFamily="34" charset="0"/>
              <a:buChar char="•"/>
            </a:pPr>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59A8D-7339-7A4C-9E8B-5ACB5C4480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7882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dirty="0"/>
              <a:t>Here’s an example of Soldier who might be having issues with </a:t>
            </a:r>
            <a:r>
              <a:rPr lang="en-US" sz="1400" dirty="0" err="1"/>
              <a:t>lifeskills</a:t>
            </a:r>
            <a:r>
              <a:rPr lang="en-US" sz="1400" dirty="0"/>
              <a:t>? Time management? Diet?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Read the bullet points.</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b="1" dirty="0"/>
              <a:t>Ask: </a:t>
            </a:r>
            <a:r>
              <a:rPr lang="en-US" sz="1400" b="1" i="1" dirty="0"/>
              <a:t>What things would a leader be watching?</a:t>
            </a:r>
            <a:r>
              <a:rPr lang="en-US" sz="1400" i="1" dirty="0"/>
              <a:t> </a:t>
            </a:r>
            <a:r>
              <a:rPr lang="en-US" sz="1400" i="0" dirty="0"/>
              <a:t>Answers might include:</a:t>
            </a:r>
          </a:p>
          <a:p>
            <a:pPr marL="628650" lvl="1" indent="-171450">
              <a:buFont typeface="Arial" panose="020B0604020202020204" pitchFamily="34" charset="0"/>
              <a:buChar char="•"/>
            </a:pPr>
            <a:r>
              <a:rPr lang="en-US" sz="1400" i="0" dirty="0"/>
              <a:t>He’s spending a lot of money and not planning for the future</a:t>
            </a:r>
          </a:p>
          <a:p>
            <a:pPr marL="628650" lvl="1" indent="-171450">
              <a:buFont typeface="Arial" panose="020B0604020202020204" pitchFamily="34" charset="0"/>
              <a:buChar char="•"/>
            </a:pPr>
            <a:r>
              <a:rPr lang="en-US" sz="1400" i="0" dirty="0"/>
              <a:t>He doesn’t know much about the world</a:t>
            </a:r>
          </a:p>
          <a:p>
            <a:pPr marL="628650" lvl="1" indent="-171450">
              <a:buFont typeface="Arial" panose="020B0604020202020204" pitchFamily="34" charset="0"/>
              <a:buChar char="•"/>
            </a:pPr>
            <a:r>
              <a:rPr lang="en-US" sz="1400" i="0" dirty="0"/>
              <a:t>He seems impulsive and easily influenced</a:t>
            </a:r>
          </a:p>
          <a:p>
            <a:pPr marL="171450" lvl="0" indent="-171450">
              <a:buFont typeface="Arial" panose="020B0604020202020204" pitchFamily="34" charset="0"/>
              <a:buChar char="•"/>
            </a:pPr>
            <a:r>
              <a:rPr lang="en-US" sz="1400" b="1" i="0" dirty="0"/>
              <a:t>Reflect back people’s answers.</a:t>
            </a:r>
          </a:p>
          <a:p>
            <a:pPr marL="171450" lvl="0" indent="-171450">
              <a:buFont typeface="Arial" panose="020B0604020202020204" pitchFamily="34" charset="0"/>
              <a:buChar char="•"/>
            </a:pPr>
            <a:endParaRPr lang="en-US" sz="1400" i="0" dirty="0"/>
          </a:p>
          <a:p>
            <a:pPr marL="171450" indent="-171450">
              <a:buFont typeface="Arial" panose="020B0604020202020204" pitchFamily="34" charset="0"/>
              <a:buChar char="•"/>
            </a:pPr>
            <a:r>
              <a:rPr lang="en-US" sz="1400" b="1" kern="1200" dirty="0">
                <a:solidFill>
                  <a:schemeClr val="tx1"/>
                </a:solidFill>
                <a:effectLst/>
              </a:rPr>
              <a:t>Ask: </a:t>
            </a:r>
            <a:r>
              <a:rPr lang="en-US" sz="1400" b="1" i="1" kern="1200" dirty="0">
                <a:solidFill>
                  <a:schemeClr val="tx1"/>
                </a:solidFill>
                <a:effectLst/>
              </a:rPr>
              <a:t>If you wanted to have a brief conversation with this Soldier to check in, what would you talk about? </a:t>
            </a:r>
            <a:r>
              <a:rPr lang="en-US" sz="1400" i="0" kern="1200" dirty="0">
                <a:solidFill>
                  <a:schemeClr val="tx1"/>
                </a:solidFill>
                <a:effectLst/>
              </a:rPr>
              <a:t>Answers might include:</a:t>
            </a:r>
          </a:p>
          <a:p>
            <a:pPr marL="628650" lvl="1" indent="-171450">
              <a:buFont typeface="Arial" panose="020B0604020202020204" pitchFamily="34" charset="0"/>
              <a:buChar char="•"/>
            </a:pPr>
            <a:r>
              <a:rPr lang="en-US" sz="1400" i="0" kern="1200" dirty="0">
                <a:solidFill>
                  <a:schemeClr val="tx1"/>
                </a:solidFill>
                <a:effectLst/>
              </a:rPr>
              <a:t>Ask about his long term goals</a:t>
            </a:r>
          </a:p>
          <a:p>
            <a:pPr marL="628650" lvl="1" indent="-171450">
              <a:buFont typeface="Arial" panose="020B0604020202020204" pitchFamily="34" charset="0"/>
              <a:buChar char="•"/>
            </a:pPr>
            <a:r>
              <a:rPr lang="en-US" sz="1400" i="0" kern="1200" dirty="0">
                <a:solidFill>
                  <a:schemeClr val="tx1"/>
                </a:solidFill>
                <a:effectLst/>
              </a:rPr>
              <a:t>Ask who he’s spending time with</a:t>
            </a:r>
          </a:p>
          <a:p>
            <a:pPr marL="628650" lvl="1" indent="-171450">
              <a:buFont typeface="Arial" panose="020B0604020202020204" pitchFamily="34" charset="0"/>
              <a:buChar char="•"/>
            </a:pPr>
            <a:r>
              <a:rPr lang="en-US" sz="1400" i="0" kern="1200" dirty="0">
                <a:solidFill>
                  <a:schemeClr val="tx1"/>
                </a:solidFill>
                <a:effectLst/>
              </a:rPr>
              <a:t>Ask what he’s doing with his free time</a:t>
            </a:r>
          </a:p>
          <a:p>
            <a:pPr marL="171450" lvl="0" indent="-171450">
              <a:buFont typeface="Arial" panose="020B0604020202020204" pitchFamily="34" charset="0"/>
              <a:buChar char="•"/>
            </a:pPr>
            <a:r>
              <a:rPr lang="en-US" sz="1400" b="1" i="0" dirty="0"/>
              <a:t>Reflect back people’s answers.</a:t>
            </a:r>
          </a:p>
          <a:p>
            <a:r>
              <a:rPr lang="en-US" sz="1400" dirty="0">
                <a:effectLst/>
              </a:rPr>
              <a:t> </a:t>
            </a:r>
            <a:endParaRPr lang="en-US" sz="1400" dirty="0"/>
          </a:p>
          <a:p>
            <a:pPr marL="628650" lvl="1" indent="-171450">
              <a:buFont typeface="Arial" panose="020B0604020202020204" pitchFamily="34" charset="0"/>
              <a:buChar char="•"/>
            </a:pPr>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59A8D-7339-7A4C-9E8B-5ACB5C4480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9395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effectLst/>
              </a:rPr>
              <a:t>One key principle about motivation is that it tends to happen in stages. It’s not all or none. This is called the “stages of change.”</a:t>
            </a:r>
          </a:p>
          <a:p>
            <a:pPr marL="171450" indent="-171450">
              <a:buFont typeface="Arial" panose="020B0604020202020204" pitchFamily="34" charset="0"/>
              <a:buChar char="•"/>
            </a:pPr>
            <a:r>
              <a:rPr lang="en-US" sz="1400" kern="1200" dirty="0">
                <a:solidFill>
                  <a:schemeClr val="tx1"/>
                </a:solidFill>
                <a:effectLst/>
              </a:rPr>
              <a:t>For most behaviors, readiness ranges from having no interest in making changes (precontemplation), to having some awareness or mixed feelings around change (contemplation), to preparing for change (preparation), to having recently begun to make changes (action), to maintaining changes over time (maintenance). </a:t>
            </a:r>
          </a:p>
          <a:p>
            <a:pPr marL="171450" indent="-171450">
              <a:buFont typeface="Arial" panose="020B0604020202020204" pitchFamily="34" charset="0"/>
              <a:buChar char="•"/>
            </a:pPr>
            <a:r>
              <a:rPr lang="en-US" sz="1400" kern="1200" dirty="0">
                <a:solidFill>
                  <a:schemeClr val="tx1"/>
                </a:solidFill>
                <a:effectLst/>
              </a:rPr>
              <a:t>Relapse is a common part of the cycle for many behaviors and people.  Most people don’t get it right the first time. </a:t>
            </a:r>
          </a:p>
          <a:p>
            <a:pPr marL="171450" indent="-171450">
              <a:buFont typeface="Arial" panose="020B0604020202020204" pitchFamily="34" charset="0"/>
              <a:buChar char="•"/>
            </a:pPr>
            <a:endParaRPr lang="en-US" sz="14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kern="1200" dirty="0">
                <a:solidFill>
                  <a:srgbClr val="FF0000"/>
                </a:solidFill>
                <a:effectLst/>
              </a:rPr>
              <a:t>Ask: </a:t>
            </a:r>
            <a:r>
              <a:rPr lang="en-US" sz="1400" b="1" i="1" kern="1200" dirty="0">
                <a:solidFill>
                  <a:srgbClr val="FF0000"/>
                </a:solidFill>
                <a:effectLst/>
              </a:rPr>
              <a:t>Think about different health behaviors like diet, exercise, drinking water, getting better sleep, etc. What’s an example of a time when you….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kern="1200" dirty="0">
                <a:solidFill>
                  <a:srgbClr val="FF0000"/>
                </a:solidFill>
                <a:effectLst/>
                <a:highlight>
                  <a:srgbClr val="FFFF00"/>
                </a:highlight>
              </a:rPr>
              <a:t>Were reluctant to make a change? </a:t>
            </a:r>
            <a:r>
              <a:rPr lang="en-US" sz="1400" kern="1200" dirty="0">
                <a:solidFill>
                  <a:srgbClr val="FF0000"/>
                </a:solidFill>
                <a:effectLst/>
                <a:highlight>
                  <a:srgbClr val="FFFF00"/>
                </a:highlight>
              </a:rPr>
              <a:t>(Precontemplation)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kern="1200" dirty="0">
                <a:solidFill>
                  <a:srgbClr val="FF0000"/>
                </a:solidFill>
                <a:effectLst/>
                <a:highlight>
                  <a:srgbClr val="FFFF00"/>
                </a:highlight>
              </a:rPr>
              <a:t>Had mixed feelings about whether or not to change?</a:t>
            </a:r>
            <a:r>
              <a:rPr lang="en-US" sz="1400" kern="1200" dirty="0">
                <a:solidFill>
                  <a:srgbClr val="FF0000"/>
                </a:solidFill>
                <a:effectLst/>
                <a:highlight>
                  <a:srgbClr val="FFFF00"/>
                </a:highlight>
              </a:rPr>
              <a:t> (Contemplation)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kern="1200" dirty="0">
                <a:solidFill>
                  <a:srgbClr val="FF0000"/>
                </a:solidFill>
                <a:effectLst/>
                <a:highlight>
                  <a:srgbClr val="FFFF00"/>
                </a:highlight>
              </a:rPr>
              <a:t>Planning to change something in the next 30 days?</a:t>
            </a:r>
            <a:r>
              <a:rPr lang="en-US" sz="1400" kern="1200" dirty="0">
                <a:solidFill>
                  <a:srgbClr val="FF0000"/>
                </a:solidFill>
                <a:effectLst/>
                <a:highlight>
                  <a:srgbClr val="FFFF00"/>
                </a:highlight>
              </a:rPr>
              <a:t> (Planning)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kern="1200" dirty="0">
                <a:solidFill>
                  <a:srgbClr val="FF0000"/>
                </a:solidFill>
                <a:effectLst/>
                <a:highlight>
                  <a:srgbClr val="FFFF00"/>
                </a:highlight>
              </a:rPr>
              <a:t>Had recently made a change? </a:t>
            </a:r>
            <a:r>
              <a:rPr lang="en-US" sz="1400" kern="1200" dirty="0">
                <a:solidFill>
                  <a:srgbClr val="FF0000"/>
                </a:solidFill>
                <a:effectLst/>
                <a:highlight>
                  <a:srgbClr val="FFFF00"/>
                </a:highlight>
              </a:rPr>
              <a:t>(Action)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kern="1200" dirty="0">
                <a:solidFill>
                  <a:srgbClr val="FF0000"/>
                </a:solidFill>
                <a:effectLst/>
                <a:highlight>
                  <a:srgbClr val="FFFF00"/>
                </a:highlight>
              </a:rPr>
              <a:t>Reflect back people’s answers.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kern="1200" dirty="0">
              <a:solidFill>
                <a:schemeClr val="tx1"/>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kern="1200" dirty="0">
                <a:solidFill>
                  <a:schemeClr val="tx1"/>
                </a:solidFill>
                <a:effectLst/>
              </a:rPr>
              <a:t>Ask: </a:t>
            </a:r>
            <a:r>
              <a:rPr lang="en-US" sz="1400" b="1" i="1" kern="1200" dirty="0">
                <a:solidFill>
                  <a:schemeClr val="tx1"/>
                </a:solidFill>
                <a:effectLst/>
              </a:rPr>
              <a:t>What’s a behavior you had to try to change more than once? </a:t>
            </a:r>
            <a:r>
              <a:rPr lang="en-US" sz="1400" b="0" i="0" kern="1200" dirty="0">
                <a:solidFill>
                  <a:schemeClr val="tx1"/>
                </a:solidFill>
                <a:effectLst/>
              </a:rPr>
              <a:t>(This is relapse)</a:t>
            </a:r>
            <a:endParaRPr lang="en-US" sz="1400" b="0" i="0" dirty="0"/>
          </a:p>
          <a:p>
            <a:pPr marL="171450" indent="-171450">
              <a:buFont typeface="Arial" panose="020B0604020202020204" pitchFamily="34" charset="0"/>
              <a:buChar char="•"/>
            </a:pPr>
            <a:endParaRPr lang="en-US" sz="1400" dirty="0"/>
          </a:p>
        </p:txBody>
      </p:sp>
      <p:sp>
        <p:nvSpPr>
          <p:cNvPr id="4" name="Slide Number Placeholder 3"/>
          <p:cNvSpPr>
            <a:spLocks noGrp="1"/>
          </p:cNvSpPr>
          <p:nvPr>
            <p:ph type="sldNum" sz="quarter" idx="5"/>
          </p:nvPr>
        </p:nvSpPr>
        <p:spPr/>
        <p:txBody>
          <a:bodyPr/>
          <a:lstStyle/>
          <a:p>
            <a:fld id="{60059A8D-7339-7A4C-9E8B-5ACB5C448041}" type="slidenum">
              <a:rPr lang="en-US" smtClean="0"/>
              <a:t>12</a:t>
            </a:fld>
            <a:endParaRPr lang="en-US"/>
          </a:p>
        </p:txBody>
      </p:sp>
    </p:spTree>
    <p:extLst>
      <p:ext uri="{BB962C8B-B14F-4D97-AF65-F5344CB8AC3E}">
        <p14:creationId xmlns:p14="http://schemas.microsoft.com/office/powerpoint/2010/main" val="1090577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effectLst/>
              </a:rPr>
              <a:t>You can often judge how ready a person is by how they talk about a behavior. In fact, that’s really all you have to judge where a person’s at--what they say and how they say it—because the behavior happens somewhere else.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effectLst/>
              </a:rPr>
              <a:t>Here’s an example of a Soldier who has a history of heavy drinking. Here’s what that person might say at each of the stages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kern="1200" dirty="0">
              <a:solidFill>
                <a:schemeClr val="tx1"/>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kern="1200" dirty="0">
                <a:solidFill>
                  <a:schemeClr val="tx1"/>
                </a:solidFill>
                <a:effectLst/>
              </a:rPr>
              <a:t>Ask: </a:t>
            </a:r>
            <a:r>
              <a:rPr lang="en-US" sz="1400" b="1" i="1" kern="1200" dirty="0">
                <a:solidFill>
                  <a:schemeClr val="tx1"/>
                </a:solidFill>
                <a:effectLst/>
              </a:rPr>
              <a:t>How would you talk to a person in the early stages if you wanted to help them become more ready? </a:t>
            </a:r>
            <a:r>
              <a:rPr lang="en-US" sz="1400" b="0" i="0" kern="1200" dirty="0">
                <a:solidFill>
                  <a:schemeClr val="tx1"/>
                </a:solidFill>
                <a:effectLst/>
              </a:rPr>
              <a:t>(Earlier stages tend to be </a:t>
            </a:r>
            <a:r>
              <a:rPr lang="en-US" sz="1400" b="0" i="0" u="sng" kern="1200" dirty="0">
                <a:solidFill>
                  <a:schemeClr val="tx1"/>
                </a:solidFill>
                <a:effectLst/>
              </a:rPr>
              <a:t>less</a:t>
            </a:r>
            <a:r>
              <a:rPr lang="en-US" sz="1400" b="0" i="0" kern="1200" dirty="0">
                <a:solidFill>
                  <a:schemeClr val="tx1"/>
                </a:solidFill>
                <a:effectLst/>
              </a:rPr>
              <a:t> action oriented. People are still weighing the pros and cons.) Answers might include: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dirty="0">
                <a:solidFill>
                  <a:schemeClr val="tx1"/>
                </a:solidFill>
                <a:effectLst/>
              </a:rPr>
              <a:t>Ask them what else they could do; Ask what problems they’re having; Give feedback on performance problems that result from drinking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kern="1200" dirty="0">
                <a:solidFill>
                  <a:schemeClr val="tx1"/>
                </a:solidFill>
                <a:effectLst/>
              </a:rPr>
              <a:t>Ask: </a:t>
            </a:r>
            <a:r>
              <a:rPr lang="en-US" sz="1400" b="1" i="1" kern="1200" dirty="0">
                <a:solidFill>
                  <a:schemeClr val="tx1"/>
                </a:solidFill>
                <a:effectLst/>
              </a:rPr>
              <a:t>How would you talk to a person in the later stages if you wanted to help them become more ready? </a:t>
            </a:r>
            <a:r>
              <a:rPr lang="en-US" sz="1400" kern="1200" dirty="0">
                <a:solidFill>
                  <a:schemeClr val="tx1"/>
                </a:solidFill>
                <a:effectLst/>
              </a:rPr>
              <a:t>(Later stages tend to be </a:t>
            </a:r>
            <a:r>
              <a:rPr lang="en-US" sz="1400" u="sng" kern="1200" dirty="0">
                <a:solidFill>
                  <a:schemeClr val="tx1"/>
                </a:solidFill>
                <a:effectLst/>
              </a:rPr>
              <a:t>more</a:t>
            </a:r>
            <a:r>
              <a:rPr lang="en-US" sz="1400" kern="1200" dirty="0">
                <a:solidFill>
                  <a:schemeClr val="tx1"/>
                </a:solidFill>
                <a:effectLst/>
              </a:rPr>
              <a:t> action oriented). Answers might include: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effectLst/>
              </a:rPr>
              <a:t>Support them; Talk about what they are doing; Ask what positive changes they’ve seen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kern="1200" dirty="0">
              <a:solidFill>
                <a:schemeClr val="tx1"/>
              </a:solidFill>
              <a:effectLst/>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kern="1200" dirty="0">
              <a:solidFill>
                <a:schemeClr val="tx1"/>
              </a:solidFill>
              <a:effectLst/>
            </a:endParaRPr>
          </a:p>
          <a:p>
            <a:pPr marL="171450" indent="-171450">
              <a:buFont typeface="Arial" panose="020B0604020202020204" pitchFamily="34" charset="0"/>
              <a:buChar char="•"/>
            </a:pPr>
            <a:endParaRPr lang="en-US" sz="1400" dirty="0"/>
          </a:p>
        </p:txBody>
      </p:sp>
      <p:sp>
        <p:nvSpPr>
          <p:cNvPr id="4" name="Slide Number Placeholder 3"/>
          <p:cNvSpPr>
            <a:spLocks noGrp="1"/>
          </p:cNvSpPr>
          <p:nvPr>
            <p:ph type="sldNum" sz="quarter" idx="5"/>
          </p:nvPr>
        </p:nvSpPr>
        <p:spPr/>
        <p:txBody>
          <a:bodyPr/>
          <a:lstStyle/>
          <a:p>
            <a:fld id="{60059A8D-7339-7A4C-9E8B-5ACB5C448041}" type="slidenum">
              <a:rPr lang="en-US" smtClean="0"/>
              <a:t>13</a:t>
            </a:fld>
            <a:endParaRPr lang="en-US"/>
          </a:p>
        </p:txBody>
      </p:sp>
    </p:spTree>
    <p:extLst>
      <p:ext uri="{BB962C8B-B14F-4D97-AF65-F5344CB8AC3E}">
        <p14:creationId xmlns:p14="http://schemas.microsoft.com/office/powerpoint/2010/main" val="2125567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dirty="0"/>
              <a:t>The Stages of Change tell how a person changes, but they don’t tell us why a person changes, or what kind of changes are more likely to stick over time.</a:t>
            </a:r>
          </a:p>
          <a:p>
            <a:pPr marL="171450" indent="-171450">
              <a:buFont typeface="Arial" panose="020B0604020202020204" pitchFamily="34" charset="0"/>
              <a:buChar char="•"/>
            </a:pPr>
            <a:r>
              <a:rPr lang="en-US" sz="1400" dirty="0"/>
              <a:t>The second key to understanding motivation is that all motivation is not created equally. Why people do things makes a difference in how long the change lasts.</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b="1" dirty="0"/>
              <a:t>Ask: </a:t>
            </a:r>
            <a:r>
              <a:rPr lang="en-US" sz="1400" b="1" i="1" dirty="0"/>
              <a:t>What’s something you did because you felt pressured or coerced? What did that feel like? How long did the change last?</a:t>
            </a:r>
          </a:p>
          <a:p>
            <a:pPr marL="171450" indent="-171450">
              <a:buFont typeface="Arial" panose="020B0604020202020204" pitchFamily="34" charset="0"/>
              <a:buChar char="•"/>
            </a:pPr>
            <a:r>
              <a:rPr lang="en-US" sz="1400" b="1" i="0" dirty="0"/>
              <a:t>Reflect what people are saying.</a:t>
            </a:r>
          </a:p>
          <a:p>
            <a:pPr marL="171450" indent="-171450">
              <a:buFont typeface="Arial" panose="020B0604020202020204" pitchFamily="34" charset="0"/>
              <a:buChar char="•"/>
            </a:pPr>
            <a:r>
              <a:rPr lang="en-US" sz="1400" b="1" dirty="0"/>
              <a:t>Ask: </a:t>
            </a:r>
            <a:r>
              <a:rPr lang="en-US" sz="1400" b="1" i="1" dirty="0"/>
              <a:t>What’s something you did because it was personally important to you? What did that feel like? How long did the change last?</a:t>
            </a:r>
          </a:p>
          <a:p>
            <a:pPr marL="171450" indent="-171450">
              <a:buFont typeface="Arial" panose="020B0604020202020204" pitchFamily="34" charset="0"/>
              <a:buChar char="•"/>
            </a:pPr>
            <a:r>
              <a:rPr lang="en-US" sz="1400" b="1" i="0" dirty="0"/>
              <a:t>Reflect what people are saying.</a:t>
            </a:r>
          </a:p>
        </p:txBody>
      </p:sp>
      <p:sp>
        <p:nvSpPr>
          <p:cNvPr id="4" name="Slide Number Placeholder 3"/>
          <p:cNvSpPr>
            <a:spLocks noGrp="1"/>
          </p:cNvSpPr>
          <p:nvPr>
            <p:ph type="sldNum" sz="quarter" idx="5"/>
          </p:nvPr>
        </p:nvSpPr>
        <p:spPr/>
        <p:txBody>
          <a:bodyPr/>
          <a:lstStyle/>
          <a:p>
            <a:fld id="{60059A8D-7339-7A4C-9E8B-5ACB5C448041}" type="slidenum">
              <a:rPr lang="en-US" smtClean="0"/>
              <a:t>14</a:t>
            </a:fld>
            <a:endParaRPr lang="en-US"/>
          </a:p>
        </p:txBody>
      </p:sp>
    </p:spTree>
    <p:extLst>
      <p:ext uri="{BB962C8B-B14F-4D97-AF65-F5344CB8AC3E}">
        <p14:creationId xmlns:p14="http://schemas.microsoft.com/office/powerpoint/2010/main" val="2032398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effectLst/>
                <a:latin typeface="+mn-lt"/>
                <a:ea typeface="+mn-ea"/>
                <a:cs typeface="+mn-cs"/>
              </a:rPr>
              <a:t>Here are two ways Soldiers might describe vehicle maintenance. You are trying to estimate their work effort from the statement.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kern="1200" dirty="0">
                <a:solidFill>
                  <a:schemeClr val="tx1"/>
                </a:solidFill>
                <a:effectLst/>
                <a:latin typeface="+mn-lt"/>
                <a:ea typeface="+mn-ea"/>
                <a:cs typeface="+mn-cs"/>
              </a:rPr>
              <a:t>Ask: </a:t>
            </a:r>
            <a:r>
              <a:rPr lang="en-US" sz="1400" b="1" i="1" kern="1200" dirty="0">
                <a:solidFill>
                  <a:schemeClr val="tx1"/>
                </a:solidFill>
                <a:effectLst/>
                <a:latin typeface="+mn-lt"/>
                <a:ea typeface="+mn-ea"/>
                <a:cs typeface="+mn-cs"/>
              </a:rPr>
              <a:t>Based on their statements, which Soldier has more internal motivation for doing that work? Which is likely to try harder when the work gets difficult? </a:t>
            </a:r>
            <a:r>
              <a:rPr lang="en-US" sz="1400" kern="1200" dirty="0">
                <a:solidFill>
                  <a:schemeClr val="tx1"/>
                </a:solidFill>
                <a:effectLst/>
                <a:latin typeface="+mn-lt"/>
                <a:ea typeface="+mn-ea"/>
                <a:cs typeface="+mn-cs"/>
              </a:rPr>
              <a:t>(the one on the right)</a:t>
            </a:r>
          </a:p>
          <a:p>
            <a:pPr marL="171450" indent="-171450" eaLnBrk="1" hangingPunct="1">
              <a:buFont typeface="Arial" panose="020B0604020202020204" pitchFamily="34" charset="0"/>
              <a:buChar char="•"/>
            </a:pPr>
            <a:r>
              <a:rPr lang="en-US" sz="1400" kern="1200" dirty="0">
                <a:solidFill>
                  <a:schemeClr val="tx1"/>
                </a:solidFill>
                <a:effectLst/>
                <a:latin typeface="+mn-lt"/>
                <a:ea typeface="+mn-ea"/>
                <a:cs typeface="+mn-cs"/>
              </a:rPr>
              <a:t>When people have </a:t>
            </a:r>
            <a:r>
              <a:rPr lang="en-US" sz="1400" i="1" kern="1200" dirty="0">
                <a:solidFill>
                  <a:schemeClr val="tx1"/>
                </a:solidFill>
                <a:effectLst/>
                <a:latin typeface="+mn-lt"/>
                <a:ea typeface="+mn-ea"/>
                <a:cs typeface="+mn-cs"/>
              </a:rPr>
              <a:t>internal</a:t>
            </a:r>
            <a:r>
              <a:rPr lang="en-US" sz="1400" kern="1200" dirty="0">
                <a:solidFill>
                  <a:schemeClr val="tx1"/>
                </a:solidFill>
                <a:effectLst/>
                <a:latin typeface="+mn-lt"/>
                <a:ea typeface="+mn-ea"/>
                <a:cs typeface="+mn-cs"/>
              </a:rPr>
              <a:t> reasons for change, they try harder, are more satisfied, and stick with those changes longer than when they make changes for only external reasons. </a:t>
            </a:r>
          </a:p>
          <a:p>
            <a:pPr marL="171450" indent="-171450" eaLnBrk="1" hangingPunct="1">
              <a:buFont typeface="Arial" panose="020B0604020202020204" pitchFamily="34" charset="0"/>
              <a:buChar char="•"/>
            </a:pPr>
            <a:r>
              <a:rPr lang="en-US" sz="1400" b="1" kern="1200" dirty="0">
                <a:solidFill>
                  <a:schemeClr val="tx1"/>
                </a:solidFill>
                <a:effectLst/>
                <a:latin typeface="+mn-lt"/>
                <a:ea typeface="+mn-ea"/>
                <a:cs typeface="+mn-cs"/>
              </a:rPr>
              <a:t>Ask: </a:t>
            </a:r>
            <a:r>
              <a:rPr lang="en-US" sz="1400" b="1" i="1" kern="1200" dirty="0">
                <a:solidFill>
                  <a:schemeClr val="tx1"/>
                </a:solidFill>
                <a:effectLst/>
                <a:latin typeface="+mn-lt"/>
                <a:ea typeface="+mn-ea"/>
                <a:cs typeface="+mn-cs"/>
              </a:rPr>
              <a:t>How could you get the first person to talk more like the second one? </a:t>
            </a:r>
            <a:r>
              <a:rPr lang="en-US" sz="1400" b="0" i="0" kern="1200" dirty="0">
                <a:solidFill>
                  <a:schemeClr val="tx1"/>
                </a:solidFill>
                <a:effectLst/>
                <a:latin typeface="+mn-lt"/>
                <a:ea typeface="+mn-ea"/>
                <a:cs typeface="+mn-cs"/>
              </a:rPr>
              <a:t>Answers might include asking him what he’s learning, asking how he could use this, etc.</a:t>
            </a:r>
          </a:p>
        </p:txBody>
      </p:sp>
      <p:sp>
        <p:nvSpPr>
          <p:cNvPr id="4" name="Slide Number Placeholder 3"/>
          <p:cNvSpPr>
            <a:spLocks noGrp="1"/>
          </p:cNvSpPr>
          <p:nvPr>
            <p:ph type="sldNum" sz="quarter" idx="5"/>
          </p:nvPr>
        </p:nvSpPr>
        <p:spPr/>
        <p:txBody>
          <a:bodyPr/>
          <a:lstStyle/>
          <a:p>
            <a:fld id="{60059A8D-7339-7A4C-9E8B-5ACB5C448041}" type="slidenum">
              <a:rPr lang="en-US" smtClean="0"/>
              <a:t>15</a:t>
            </a:fld>
            <a:endParaRPr lang="en-US"/>
          </a:p>
        </p:txBody>
      </p:sp>
    </p:spTree>
    <p:extLst>
      <p:ext uri="{BB962C8B-B14F-4D97-AF65-F5344CB8AC3E}">
        <p14:creationId xmlns:p14="http://schemas.microsoft.com/office/powerpoint/2010/main" val="3147552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dirty="0"/>
              <a:t>Autonomy, competence and relatedness work together to predict successful change. </a:t>
            </a:r>
          </a:p>
          <a:p>
            <a:pPr marL="628650" lvl="1" indent="-171450">
              <a:buFont typeface="Arial" panose="020B0604020202020204" pitchFamily="34" charset="0"/>
              <a:buChar char="•"/>
            </a:pPr>
            <a:r>
              <a:rPr lang="en-US" sz="1400" dirty="0"/>
              <a:t>If these are high, change is more likely to stick</a:t>
            </a:r>
          </a:p>
          <a:p>
            <a:pPr marL="628650" lvl="1" indent="-171450">
              <a:buFont typeface="Arial" panose="020B0604020202020204" pitchFamily="34" charset="0"/>
              <a:buChar char="•"/>
            </a:pPr>
            <a:r>
              <a:rPr lang="en-US" sz="1400" dirty="0"/>
              <a:t>If these things are low, change is likely to be short-lived</a:t>
            </a:r>
          </a:p>
          <a:p>
            <a:pPr marL="628650" lvl="1" indent="-171450">
              <a:buFont typeface="Arial" panose="020B0604020202020204" pitchFamily="34" charset="0"/>
              <a:buChar char="•"/>
            </a:pPr>
            <a:endParaRPr lang="en-US" sz="1400" dirty="0"/>
          </a:p>
          <a:p>
            <a:pPr marL="171450" lvl="0" indent="-171450">
              <a:buFont typeface="Arial" panose="020B0604020202020204" pitchFamily="34" charset="0"/>
              <a:buChar char="•"/>
            </a:pPr>
            <a:r>
              <a:rPr lang="en-US" sz="1400" dirty="0"/>
              <a:t>People have a perception of these things when they think about change. That perception partly determines how seriously they “own” the new behavior. </a:t>
            </a:r>
          </a:p>
          <a:p>
            <a:pPr marL="171450" lvl="0" indent="-171450">
              <a:buFont typeface="Arial" panose="020B0604020202020204" pitchFamily="34" charset="0"/>
              <a:buChar char="•"/>
            </a:pPr>
            <a:r>
              <a:rPr lang="en-US" sz="1400" dirty="0"/>
              <a:t>These are ways to help your Soldier develop</a:t>
            </a:r>
          </a:p>
          <a:p>
            <a:pPr marL="171450" lvl="0" indent="-171450">
              <a:buFont typeface="Arial" panose="020B0604020202020204" pitchFamily="34" charset="0"/>
              <a:buChar char="•"/>
            </a:pPr>
            <a:r>
              <a:rPr lang="en-US" sz="1400" dirty="0"/>
              <a:t>Your interpersonal style, even in a brief conversation can influence a person’s perception about these things. </a:t>
            </a:r>
          </a:p>
        </p:txBody>
      </p:sp>
      <p:sp>
        <p:nvSpPr>
          <p:cNvPr id="4" name="Slide Number Placeholder 3"/>
          <p:cNvSpPr>
            <a:spLocks noGrp="1"/>
          </p:cNvSpPr>
          <p:nvPr>
            <p:ph type="sldNum" sz="quarter" idx="5"/>
          </p:nvPr>
        </p:nvSpPr>
        <p:spPr/>
        <p:txBody>
          <a:bodyPr/>
          <a:lstStyle/>
          <a:p>
            <a:fld id="{60059A8D-7339-7A4C-9E8B-5ACB5C448041}" type="slidenum">
              <a:rPr lang="en-US" smtClean="0"/>
              <a:t>16</a:t>
            </a:fld>
            <a:endParaRPr lang="en-US"/>
          </a:p>
        </p:txBody>
      </p:sp>
    </p:spTree>
    <p:extLst>
      <p:ext uri="{BB962C8B-B14F-4D97-AF65-F5344CB8AC3E}">
        <p14:creationId xmlns:p14="http://schemas.microsoft.com/office/powerpoint/2010/main" val="2222834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next two videos show different ways of talking with the same person about change. </a:t>
            </a:r>
          </a:p>
          <a:p>
            <a:pPr marL="285750" indent="-285750">
              <a:buFont typeface="Arial" panose="020B0604020202020204" pitchFamily="34" charset="0"/>
              <a:buChar char="•"/>
            </a:pPr>
            <a:r>
              <a:rPr lang="en-US" dirty="0"/>
              <a:t>At the end of the video, ask how effective the trainees think this interviewing style was.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Ask: </a:t>
            </a:r>
            <a:r>
              <a:rPr lang="en-US" b="1" i="1" dirty="0"/>
              <a:t>What techniques is the NCO using here</a:t>
            </a:r>
            <a:r>
              <a:rPr lang="en-US" b="1" dirty="0"/>
              <a:t>? </a:t>
            </a:r>
          </a:p>
          <a:p>
            <a:pPr marL="742950" lvl="1" indent="-285750">
              <a:buFont typeface="Arial" panose="020B0604020202020204" pitchFamily="34" charset="0"/>
              <a:buChar char="•"/>
            </a:pPr>
            <a:r>
              <a:rPr lang="en-US" dirty="0"/>
              <a:t>Answers might include good listening, interested in the person’s perspective, talking about success, eliciting ideas, etc.</a:t>
            </a:r>
          </a:p>
          <a:p>
            <a:pPr marL="285750" indent="-285750">
              <a:buFont typeface="Arial" panose="020B0604020202020204" pitchFamily="34" charset="0"/>
              <a:buChar char="•"/>
            </a:pPr>
            <a:r>
              <a:rPr lang="en-US" b="1" dirty="0"/>
              <a:t>Reflect back people’s answers.</a:t>
            </a:r>
          </a:p>
          <a:p>
            <a:pPr marL="285750" indent="-2857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60059A8D-7339-7A4C-9E8B-5ACB5C448041}" type="slidenum">
              <a:rPr lang="en-US" smtClean="0"/>
              <a:t>17</a:t>
            </a:fld>
            <a:endParaRPr lang="en-US"/>
          </a:p>
        </p:txBody>
      </p:sp>
    </p:spTree>
    <p:extLst>
      <p:ext uri="{BB962C8B-B14F-4D97-AF65-F5344CB8AC3E}">
        <p14:creationId xmlns:p14="http://schemas.microsoft.com/office/powerpoint/2010/main" val="1415836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059A8D-7339-7A4C-9E8B-5ACB5C448041}" type="slidenum">
              <a:rPr lang="en-US" smtClean="0"/>
              <a:t>18</a:t>
            </a:fld>
            <a:endParaRPr lang="en-US"/>
          </a:p>
        </p:txBody>
      </p:sp>
    </p:spTree>
    <p:extLst>
      <p:ext uri="{BB962C8B-B14F-4D97-AF65-F5344CB8AC3E}">
        <p14:creationId xmlns:p14="http://schemas.microsoft.com/office/powerpoint/2010/main" val="4230743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dirty="0"/>
              <a:t>This exercise helps demonstrate the effect of an interviewer style on how people talk about a behavior. People will break into groups of three. One person will be the speaker, while the other two people will take turns playing the interviewer.</a:t>
            </a:r>
          </a:p>
          <a:p>
            <a:pPr marL="171450" indent="-171450">
              <a:buFont typeface="Arial" panose="020B0604020202020204" pitchFamily="34" charset="0"/>
              <a:buChar char="•"/>
            </a:pPr>
            <a:endParaRPr lang="en-US" sz="1400" dirty="0"/>
          </a:p>
          <a:p>
            <a:pPr marL="171450" marR="0" lvl="0" indent="-171450" algn="l" defTabSz="914400" rtl="0" eaLnBrk="1" fontAlgn="auto" latinLnBrk="0" hangingPunct="1">
              <a:lnSpc>
                <a:spcPct val="110000"/>
              </a:lnSpc>
              <a:spcBef>
                <a:spcPts val="468"/>
              </a:spcBef>
              <a:spcAft>
                <a:spcPts val="0"/>
              </a:spcAft>
              <a:buClrTx/>
              <a:buSzTx/>
              <a:buFont typeface="Arial" panose="020B0604020202020204" pitchFamily="34" charset="0"/>
              <a:buChar char="•"/>
              <a:tabLst/>
              <a:defRPr/>
            </a:pPr>
            <a:r>
              <a:rPr lang="en-US" sz="1400" b="1" dirty="0"/>
              <a:t>Ask everyone to think about a behavior they have thought about changing (losing weight, drinking water, quitting smoking, better sleep, etc.).</a:t>
            </a:r>
          </a:p>
          <a:p>
            <a:pPr marL="171450" indent="-171450">
              <a:lnSpc>
                <a:spcPct val="110000"/>
              </a:lnSpc>
              <a:spcBef>
                <a:spcPts val="468"/>
              </a:spcBef>
              <a:buFont typeface="Arial" panose="020B0604020202020204" pitchFamily="34" charset="0"/>
              <a:buChar char="•"/>
            </a:pPr>
            <a:r>
              <a:rPr lang="en-US" sz="1400" b="1" dirty="0"/>
              <a:t>Form a group of three people. </a:t>
            </a:r>
          </a:p>
          <a:p>
            <a:pPr marL="171450" indent="-171450">
              <a:lnSpc>
                <a:spcPct val="110000"/>
              </a:lnSpc>
              <a:spcBef>
                <a:spcPts val="468"/>
              </a:spcBef>
              <a:buFont typeface="Arial" panose="020B0604020202020204" pitchFamily="34" charset="0"/>
              <a:buChar char="•"/>
            </a:pPr>
            <a:r>
              <a:rPr lang="en-US" sz="1400" dirty="0"/>
              <a:t>Whoever has the earliest birthday in the year is the “speaker”. </a:t>
            </a:r>
          </a:p>
          <a:p>
            <a:pPr marL="171450" indent="-171450">
              <a:lnSpc>
                <a:spcPct val="110000"/>
              </a:lnSpc>
              <a:spcBef>
                <a:spcPts val="468"/>
              </a:spcBef>
              <a:buFont typeface="Arial" panose="020B0604020202020204" pitchFamily="34" charset="0"/>
              <a:buChar char="•"/>
            </a:pPr>
            <a:r>
              <a:rPr lang="en-US" sz="1400" dirty="0"/>
              <a:t>One of the other people will be the first interviewer—the “persuader”. That person’s job is to spend 3 minutes strongly persuading the speaker to make that change.</a:t>
            </a:r>
          </a:p>
          <a:p>
            <a:pPr marL="171450" indent="-171450">
              <a:lnSpc>
                <a:spcPct val="110000"/>
              </a:lnSpc>
              <a:spcBef>
                <a:spcPts val="468"/>
              </a:spcBef>
              <a:buFont typeface="Arial" panose="020B0604020202020204" pitchFamily="34" charset="0"/>
              <a:buChar char="•"/>
            </a:pPr>
            <a:r>
              <a:rPr lang="en-US" sz="1400" dirty="0"/>
              <a:t>(The third person is the observer for the first round.) </a:t>
            </a:r>
          </a:p>
          <a:p>
            <a:endParaRPr lang="en-US" sz="1400" dirty="0"/>
          </a:p>
        </p:txBody>
      </p:sp>
      <p:sp>
        <p:nvSpPr>
          <p:cNvPr id="4" name="Slide Number Placeholder 3"/>
          <p:cNvSpPr>
            <a:spLocks noGrp="1"/>
          </p:cNvSpPr>
          <p:nvPr>
            <p:ph type="sldNum" sz="quarter" idx="5"/>
          </p:nvPr>
        </p:nvSpPr>
        <p:spPr/>
        <p:txBody>
          <a:bodyPr/>
          <a:lstStyle/>
          <a:p>
            <a:fld id="{60059A8D-7339-7A4C-9E8B-5ACB5C448041}" type="slidenum">
              <a:rPr lang="en-US" smtClean="0"/>
              <a:t>19</a:t>
            </a:fld>
            <a:endParaRPr lang="en-US"/>
          </a:p>
        </p:txBody>
      </p:sp>
    </p:spTree>
    <p:extLst>
      <p:ext uri="{BB962C8B-B14F-4D97-AF65-F5344CB8AC3E}">
        <p14:creationId xmlns:p14="http://schemas.microsoft.com/office/powerpoint/2010/main" val="4055153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b="1" dirty="0"/>
              <a:t>Introduce yourself.</a:t>
            </a:r>
          </a:p>
          <a:p>
            <a:pPr marL="285750" indent="-285750">
              <a:buFont typeface="Arial" panose="020B0604020202020204" pitchFamily="34" charset="0"/>
              <a:buChar char="•"/>
            </a:pPr>
            <a:r>
              <a:rPr lang="en-US" b="1" dirty="0"/>
              <a:t>Ask: </a:t>
            </a:r>
            <a:r>
              <a:rPr lang="en-US" b="1" i="1" dirty="0"/>
              <a:t>What have you heard about this training (if anything).</a:t>
            </a:r>
          </a:p>
          <a:p>
            <a:pPr marL="285750" indent="-285750">
              <a:buFont typeface="Arial" panose="020B0604020202020204" pitchFamily="34" charset="0"/>
              <a:buChar char="•"/>
            </a:pPr>
            <a:r>
              <a:rPr lang="en-US" b="1" i="0" dirty="0"/>
              <a:t>Reflect what people are saying. </a:t>
            </a:r>
          </a:p>
          <a:p>
            <a:pPr marL="285750" indent="-285750">
              <a:buFont typeface="Arial" panose="020B0604020202020204" pitchFamily="34" charset="0"/>
              <a:buChar char="•"/>
            </a:pPr>
            <a:r>
              <a:rPr lang="en-US" b="1" dirty="0"/>
              <a:t>Read the bullet points. Stress that this is a skills-based training and will involve role play and practice to learn the skills. </a:t>
            </a:r>
          </a:p>
        </p:txBody>
      </p:sp>
      <p:sp>
        <p:nvSpPr>
          <p:cNvPr id="4" name="Slide Number Placeholder 3"/>
          <p:cNvSpPr>
            <a:spLocks noGrp="1"/>
          </p:cNvSpPr>
          <p:nvPr>
            <p:ph type="sldNum" sz="quarter" idx="10"/>
          </p:nvPr>
        </p:nvSpPr>
        <p:spPr/>
        <p:txBody>
          <a:bodyPr/>
          <a:lstStyle/>
          <a:p>
            <a:fld id="{60059A8D-7339-7A4C-9E8B-5ACB5C448041}" type="slidenum">
              <a:rPr lang="en-US" smtClean="0"/>
              <a:t>2</a:t>
            </a:fld>
            <a:endParaRPr lang="en-US"/>
          </a:p>
        </p:txBody>
      </p:sp>
    </p:spTree>
    <p:extLst>
      <p:ext uri="{BB962C8B-B14F-4D97-AF65-F5344CB8AC3E}">
        <p14:creationId xmlns:p14="http://schemas.microsoft.com/office/powerpoint/2010/main" val="255709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4294967295"/>
          </p:nvPr>
        </p:nvSpPr>
        <p:spPr bwMode="auto">
          <a:xfrm>
            <a:off x="3884613" y="8684828"/>
            <a:ext cx="2971800" cy="457594"/>
          </a:xfrm>
          <a:prstGeom prst="rect">
            <a:avLst/>
          </a:prstGeom>
          <a:noFill/>
          <a:ln>
            <a:miter lim="800000"/>
            <a:headEnd/>
            <a:tailEnd/>
          </a:ln>
        </p:spPr>
        <p:txBody>
          <a:bodyPr/>
          <a:lstStyle/>
          <a:p>
            <a:fld id="{BEE850AA-5864-4581-8F98-E63524F6A6B9}" type="slidenum">
              <a:rPr lang="en-US">
                <a:solidFill>
                  <a:srgbClr val="000000"/>
                </a:solidFill>
              </a:rPr>
              <a:pPr/>
              <a:t>20</a:t>
            </a:fld>
            <a:endParaRPr lang="en-US">
              <a:solidFill>
                <a:srgbClr val="000000"/>
              </a:solidFill>
            </a:endParaRPr>
          </a:p>
        </p:txBody>
      </p:sp>
      <p:sp>
        <p:nvSpPr>
          <p:cNvPr id="62467" name="Rectangle 2"/>
          <p:cNvSpPr>
            <a:spLocks noGrp="1" noRot="1" noChangeAspect="1" noChangeArrowheads="1" noTextEdit="1"/>
          </p:cNvSpPr>
          <p:nvPr>
            <p:ph type="sldImg"/>
          </p:nvPr>
        </p:nvSpPr>
        <p:spPr bwMode="auto">
          <a:xfrm>
            <a:off x="381000" y="685800"/>
            <a:ext cx="6096000" cy="3429000"/>
          </a:xfrm>
          <a:prstGeom prst="rect">
            <a:avLst/>
          </a:prstGeom>
          <a:noFill/>
          <a:ln>
            <a:miter lim="800000"/>
            <a:headEnd/>
            <a:tailEnd/>
          </a:ln>
        </p:spPr>
      </p:sp>
      <p:sp>
        <p:nvSpPr>
          <p:cNvPr id="62468" name="Rectangle 3"/>
          <p:cNvSpPr>
            <a:spLocks noGrp="1" noChangeArrowheads="1"/>
          </p:cNvSpPr>
          <p:nvPr>
            <p:ph type="body" idx="1"/>
          </p:nvPr>
        </p:nvSpPr>
        <p:spPr bwMode="auto">
          <a:xfrm>
            <a:off x="685800" y="4343992"/>
            <a:ext cx="5486400" cy="4113616"/>
          </a:xfrm>
          <a:prstGeom prst="rect">
            <a:avLst/>
          </a:prstGeom>
          <a:noFill/>
          <a:ln>
            <a:miter lim="800000"/>
            <a:headEnd/>
            <a:tailEnd/>
          </a:ln>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Use a timer to keep track of 3 minutes. </a:t>
            </a:r>
          </a:p>
          <a:p>
            <a:pPr marL="171450" indent="-171450">
              <a:buFont typeface="Arial" panose="020B0604020202020204" pitchFamily="34" charset="0"/>
              <a:buChar char="•"/>
            </a:pPr>
            <a:r>
              <a:rPr lang="en-US" sz="1400" dirty="0"/>
              <a:t>The first interviewer, the persuader, should follow this outline.</a:t>
            </a:r>
          </a:p>
          <a:p>
            <a:pPr marL="171450" indent="-171450">
              <a:buFont typeface="Arial" panose="020B0604020202020204" pitchFamily="34" charset="0"/>
              <a:buChar char="•"/>
            </a:pPr>
            <a:r>
              <a:rPr lang="en-US" sz="1400" dirty="0"/>
              <a:t>The first interviewer’s job is to strongly persuade the speaker to make that change.</a:t>
            </a:r>
          </a:p>
          <a:p>
            <a:pPr marL="971550" lvl="1" indent="-514350">
              <a:lnSpc>
                <a:spcPct val="100000"/>
              </a:lnSpc>
              <a:buFont typeface="+mj-lt"/>
              <a:buAutoNum type="arabicPeriod"/>
              <a:defRPr/>
            </a:pPr>
            <a:r>
              <a:rPr lang="en-US" sz="1400" dirty="0"/>
              <a:t>Give at least 2-3 benefits that the person would see if they made that change.</a:t>
            </a:r>
          </a:p>
          <a:p>
            <a:pPr marL="971550" lvl="1" indent="-514350">
              <a:lnSpc>
                <a:spcPct val="100000"/>
              </a:lnSpc>
              <a:buFont typeface="+mj-lt"/>
              <a:buAutoNum type="arabicPeriod"/>
              <a:defRPr/>
            </a:pPr>
            <a:r>
              <a:rPr lang="en-US" sz="1400" dirty="0"/>
              <a:t>Suggest how the person could change.</a:t>
            </a:r>
          </a:p>
          <a:p>
            <a:pPr marL="971550" lvl="1" indent="-514350">
              <a:lnSpc>
                <a:spcPct val="100000"/>
              </a:lnSpc>
              <a:buFont typeface="+mj-lt"/>
              <a:buAutoNum type="arabicPeriod"/>
              <a:defRPr/>
            </a:pPr>
            <a:r>
              <a:rPr lang="en-US" sz="1400" dirty="0"/>
              <a:t>Emphasize how important it is for them to change.</a:t>
            </a:r>
          </a:p>
          <a:p>
            <a:pPr marL="971550" lvl="1" indent="-514350">
              <a:lnSpc>
                <a:spcPct val="100000"/>
              </a:lnSpc>
              <a:buFont typeface="+mj-lt"/>
              <a:buAutoNum type="arabicPeriod"/>
              <a:defRPr/>
            </a:pPr>
            <a:r>
              <a:rPr lang="en-US" sz="1400" dirty="0"/>
              <a:t>Warn the person what might happen if they don’t change.</a:t>
            </a:r>
          </a:p>
          <a:p>
            <a:pPr marL="971550" lvl="1" indent="-514350">
              <a:lnSpc>
                <a:spcPct val="100000"/>
              </a:lnSpc>
              <a:buFont typeface="+mj-lt"/>
              <a:buAutoNum type="arabicPeriod"/>
              <a:defRPr/>
            </a:pPr>
            <a:r>
              <a:rPr lang="en-US" sz="1400" dirty="0"/>
              <a:t>If you encounter any resistance, repeat steps 1-4.</a:t>
            </a:r>
          </a:p>
        </p:txBody>
      </p:sp>
    </p:spTree>
    <p:extLst>
      <p:ext uri="{BB962C8B-B14F-4D97-AF65-F5344CB8AC3E}">
        <p14:creationId xmlns:p14="http://schemas.microsoft.com/office/powerpoint/2010/main" val="1220128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bwMode="auto">
          <a:xfrm>
            <a:off x="381000" y="685800"/>
            <a:ext cx="6096000" cy="3429000"/>
          </a:xfrm>
          <a:prstGeom prst="rect">
            <a:avLst/>
          </a:prstGeom>
          <a:noFill/>
          <a:ln w="12700">
            <a:solidFill>
              <a:srgbClr val="000000"/>
            </a:solidFill>
            <a:miter lim="800000"/>
            <a:headEnd/>
            <a:tailEnd/>
          </a:ln>
        </p:spPr>
      </p:sp>
      <p:sp>
        <p:nvSpPr>
          <p:cNvPr id="63491" name="Notes Placeholder 2"/>
          <p:cNvSpPr>
            <a:spLocks noGrp="1"/>
          </p:cNvSpPr>
          <p:nvPr>
            <p:ph type="body" idx="1"/>
          </p:nvPr>
        </p:nvSpPr>
        <p:spPr bwMode="auto">
          <a:xfrm>
            <a:off x="685800" y="4343992"/>
            <a:ext cx="5486400" cy="4113616"/>
          </a:xfrm>
          <a:prstGeom prst="rect">
            <a:avLst/>
          </a:prstGeom>
          <a:noFill/>
          <a:ln>
            <a:miter lim="800000"/>
            <a:headEnd/>
            <a:tailEnd/>
          </a:ln>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Use a timer to keep track of 3 minutes. </a:t>
            </a:r>
          </a:p>
          <a:p>
            <a:pPr marL="171450" indent="-171450">
              <a:buFont typeface="Arial" panose="020B0604020202020204" pitchFamily="34" charset="0"/>
              <a:buChar char="•"/>
            </a:pPr>
            <a:r>
              <a:rPr lang="en-US" sz="1400" dirty="0"/>
              <a:t>Keep the same speaker and the same behavior.</a:t>
            </a:r>
          </a:p>
          <a:p>
            <a:pPr marL="171450" indent="-171450">
              <a:buFont typeface="Arial" panose="020B0604020202020204" pitchFamily="34" charset="0"/>
              <a:buChar char="•"/>
            </a:pPr>
            <a:r>
              <a:rPr lang="en-US" sz="1400" dirty="0"/>
              <a:t>The person who was the observer becomes the second interviewer--the listener. </a:t>
            </a:r>
          </a:p>
          <a:p>
            <a:pPr marL="171450" indent="-171450">
              <a:buFont typeface="Arial" panose="020B0604020202020204" pitchFamily="34" charset="0"/>
              <a:buChar char="•"/>
            </a:pPr>
            <a:r>
              <a:rPr lang="en-US" sz="1400" dirty="0"/>
              <a:t>This interviewer’s job is to listen carefully without offering any sort of advice (no suggestions or persuasion, just good listening). </a:t>
            </a:r>
          </a:p>
          <a:p>
            <a:pPr marL="971550" lvl="1" indent="-514350">
              <a:buFont typeface="+mj-lt"/>
              <a:buAutoNum type="arabicPeriod"/>
              <a:defRPr/>
            </a:pPr>
            <a:r>
              <a:rPr lang="en-US" sz="1400" dirty="0"/>
              <a:t>Listen carefully with the goal of understanding where the person is coming from.</a:t>
            </a:r>
          </a:p>
          <a:p>
            <a:pPr marL="971550" lvl="1" indent="-514350">
              <a:buFont typeface="+mj-lt"/>
              <a:buAutoNum type="arabicPeriod"/>
              <a:defRPr/>
            </a:pPr>
            <a:r>
              <a:rPr lang="en-US" sz="1400" dirty="0"/>
              <a:t>Don’t give any advice.</a:t>
            </a:r>
          </a:p>
          <a:p>
            <a:pPr marL="971550" lvl="1" indent="-514350">
              <a:buFont typeface="+mj-lt"/>
              <a:buAutoNum type="arabicPeriod"/>
              <a:defRPr/>
            </a:pPr>
            <a:r>
              <a:rPr lang="en-US" sz="1400" dirty="0"/>
              <a:t>Try these five questions:</a:t>
            </a:r>
          </a:p>
          <a:p>
            <a:pPr marL="1435100" lvl="1" indent="-514350">
              <a:buFont typeface="+mj-lt"/>
              <a:buAutoNum type="alphaLcPeriod"/>
              <a:defRPr/>
            </a:pPr>
            <a:r>
              <a:rPr lang="en-US" sz="1400" i="1" dirty="0"/>
              <a:t>Why would you want to make this change?</a:t>
            </a:r>
          </a:p>
          <a:p>
            <a:pPr marL="1435100" lvl="1" indent="-514350">
              <a:buFont typeface="+mj-lt"/>
              <a:buAutoNum type="alphaLcPeriod"/>
              <a:defRPr/>
            </a:pPr>
            <a:r>
              <a:rPr lang="en-US" sz="1400" i="1" dirty="0"/>
              <a:t>What are your best reasons to make that change?</a:t>
            </a:r>
          </a:p>
          <a:p>
            <a:pPr marL="1435100" lvl="1" indent="-514350">
              <a:buFont typeface="+mj-lt"/>
              <a:buAutoNum type="alphaLcPeriod"/>
              <a:defRPr/>
            </a:pPr>
            <a:r>
              <a:rPr lang="en-US" sz="1400" i="1" dirty="0"/>
              <a:t>If you wanted to succeed, how would you go about it?</a:t>
            </a:r>
          </a:p>
          <a:p>
            <a:pPr marL="1435100" lvl="1" indent="-514350">
              <a:buFont typeface="+mj-lt"/>
              <a:buAutoNum type="alphaLcPeriod"/>
              <a:defRPr/>
            </a:pPr>
            <a:r>
              <a:rPr lang="en-US" sz="1400" i="1" dirty="0"/>
              <a:t>On a scale of 1-10, how important is it for you to make that change?</a:t>
            </a:r>
          </a:p>
          <a:p>
            <a:pPr marL="1435100" lvl="1" indent="-514350">
              <a:buFont typeface="+mj-lt"/>
              <a:buAutoNum type="alphaLcPeriod"/>
              <a:defRPr/>
            </a:pPr>
            <a:r>
              <a:rPr lang="en-US" sz="1400" i="1" dirty="0"/>
              <a:t>Why are you at a __ and not a lower number?</a:t>
            </a:r>
            <a:endParaRPr lang="en-US" sz="1400" dirty="0"/>
          </a:p>
          <a:p>
            <a:endParaRPr lang="en-US" sz="1400" dirty="0"/>
          </a:p>
          <a:p>
            <a:endParaRPr lang="en-US" sz="1400" dirty="0"/>
          </a:p>
        </p:txBody>
      </p:sp>
    </p:spTree>
    <p:extLst>
      <p:ext uri="{BB962C8B-B14F-4D97-AF65-F5344CB8AC3E}">
        <p14:creationId xmlns:p14="http://schemas.microsoft.com/office/powerpoint/2010/main" val="36902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latin typeface="Arial" panose="020B0604020202020204" pitchFamily="34" charset="0"/>
                <a:cs typeface="Arial" panose="020B0604020202020204" pitchFamily="34" charset="0"/>
              </a:rPr>
              <a:t>In part, we create the person we’re talking to by how we talk with them.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latin typeface="Arial" panose="020B0604020202020204" pitchFamily="34" charset="0"/>
                <a:cs typeface="Arial" panose="020B0604020202020204" pitchFamily="34" charset="0"/>
              </a:rPr>
              <a:t>Ask the Speakers: </a:t>
            </a:r>
            <a:r>
              <a:rPr lang="en-US" sz="1400" b="1" i="1" dirty="0">
                <a:latin typeface="Arial" panose="020B0604020202020204" pitchFamily="34" charset="0"/>
                <a:cs typeface="Arial" panose="020B0604020202020204" pitchFamily="34" charset="0"/>
              </a:rPr>
              <a:t>What was the difference between the two interviewing styles?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dirty="0">
                <a:latin typeface="Arial" panose="020B0604020202020204" pitchFamily="34" charset="0"/>
                <a:cs typeface="Arial" panose="020B0604020202020204" pitchFamily="34" charset="0"/>
              </a:rPr>
              <a:t>Reflect what people are saying.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dirty="0">
                <a:latin typeface="Arial" panose="020B0604020202020204" pitchFamily="34" charset="0"/>
                <a:cs typeface="Arial" panose="020B0604020202020204" pitchFamily="34" charset="0"/>
              </a:rPr>
              <a:t>Ask the Speakers: I</a:t>
            </a:r>
            <a:r>
              <a:rPr lang="en-US" sz="1400" b="1" i="1" dirty="0">
                <a:latin typeface="Arial" panose="020B0604020202020204" pitchFamily="34" charset="0"/>
                <a:cs typeface="Arial" panose="020B0604020202020204" pitchFamily="34" charset="0"/>
              </a:rPr>
              <a:t>n which scenario were you better supported and hopeful?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dirty="0">
                <a:latin typeface="Arial" panose="020B0604020202020204" pitchFamily="34" charset="0"/>
                <a:cs typeface="Arial" panose="020B0604020202020204" pitchFamily="34" charset="0"/>
              </a:rPr>
              <a:t>Reflect what people are saying.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latin typeface="Arial" panose="020B0604020202020204" pitchFamily="34" charset="0"/>
                <a:cs typeface="Arial" panose="020B0604020202020204" pitchFamily="34" charset="0"/>
              </a:rPr>
              <a:t>Most times, people say they preferred the second interviewer—the listener. However, sometimes people might prefer the first interview because they are in the planning or action stage of change, and thus prefer a more direct approach.</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59A8D-7339-7A4C-9E8B-5ACB5C4480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4503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a:t>Roadblocks are responses that can get in the way of good listening. Not necessarily wrong, just not good listening. </a:t>
            </a:r>
          </a:p>
          <a:p>
            <a:pPr marL="285750" indent="-285750">
              <a:buFont typeface="Arial" panose="020B0604020202020204" pitchFamily="34" charset="0"/>
              <a:buChar char="•"/>
            </a:pPr>
            <a:r>
              <a:rPr lang="en-US" sz="1400" b="1" dirty="0"/>
              <a:t>Read each of the boxes.</a:t>
            </a:r>
          </a:p>
          <a:p>
            <a:pPr marL="742950" lvl="1" indent="-285750">
              <a:buFont typeface="Arial" panose="020B0604020202020204" pitchFamily="34" charset="0"/>
              <a:buChar char="•"/>
            </a:pPr>
            <a:r>
              <a:rPr lang="en-US" sz="1400" dirty="0"/>
              <a:t>Warning, threatening: A clear threat of negative consequences if the direction is not followed.</a:t>
            </a:r>
          </a:p>
          <a:p>
            <a:pPr marL="742950" lvl="1" indent="-285750">
              <a:buFont typeface="Arial" panose="020B0604020202020204" pitchFamily="34" charset="0"/>
              <a:buChar char="•"/>
            </a:pPr>
            <a:r>
              <a:rPr lang="en-US" sz="1400" dirty="0"/>
              <a:t>Rush to provide advice or solutions: Speaker draws on own knowledge to recommend action.</a:t>
            </a:r>
          </a:p>
          <a:p>
            <a:pPr marL="742950" lvl="1" indent="-285750">
              <a:buFont typeface="Arial" panose="020B0604020202020204" pitchFamily="34" charset="0"/>
              <a:buChar char="•"/>
            </a:pPr>
            <a:r>
              <a:rPr lang="en-US" sz="1400" dirty="0"/>
              <a:t>Persuading with logic: Conveying to the person that he/she has not adequately thought this through. </a:t>
            </a:r>
          </a:p>
          <a:p>
            <a:pPr marL="742950" lvl="1" indent="-285750">
              <a:buFont typeface="Arial" panose="020B0604020202020204" pitchFamily="34" charset="0"/>
              <a:buChar char="•"/>
            </a:pPr>
            <a:r>
              <a:rPr lang="en-US" sz="1400" dirty="0"/>
              <a:t>Moralizing, preaching: Speaker tells person what they “should” do, phrased in moralistic terms.</a:t>
            </a:r>
          </a:p>
          <a:p>
            <a:pPr marL="742950" lvl="1" indent="-285750">
              <a:buFont typeface="Arial" panose="020B0604020202020204" pitchFamily="34" charset="0"/>
              <a:buChar char="•"/>
            </a:pPr>
            <a:r>
              <a:rPr lang="en-US" sz="1400" dirty="0"/>
              <a:t>Shaming, name calling: Labelling of the person him/herself in derogatory terms.</a:t>
            </a:r>
          </a:p>
          <a:p>
            <a:pPr marL="742950" lvl="1" indent="-285750">
              <a:buFont typeface="Arial" panose="020B0604020202020204" pitchFamily="34" charset="0"/>
              <a:buChar char="•"/>
            </a:pPr>
            <a:r>
              <a:rPr lang="en-US" sz="1400" dirty="0"/>
              <a:t>Withdrawing, changing the subject: Switching line of conversation to avoid discussion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As you read each of the boxes, ask people this question: </a:t>
            </a:r>
            <a:r>
              <a:rPr lang="en-US" sz="1400" b="1" i="1" dirty="0"/>
              <a:t>Give me an example of a time someone spoke to you using this roadblock. What what was the result?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Sometimes people say they felt mad, embarrassed or frustrated. However, other people might have found a roadblock helpful under some circumstances.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dirty="0"/>
              <a:t>Reflect what people are saying.</a:t>
            </a:r>
          </a:p>
          <a:p>
            <a:pPr marL="285750" indent="-285750">
              <a:buFont typeface="Arial" panose="020B0604020202020204" pitchFamily="34" charset="0"/>
              <a:buChar char="•"/>
            </a:pPr>
            <a:r>
              <a:rPr lang="en-US" sz="1400" b="1" dirty="0"/>
              <a:t>Ask: </a:t>
            </a:r>
            <a:r>
              <a:rPr lang="en-US" sz="1400" b="1" i="1" dirty="0"/>
              <a:t>When might a roadblock be appropriate in speaking to a Soldier?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dirty="0"/>
              <a:t>Reflect what people are saying.</a:t>
            </a:r>
          </a:p>
          <a:p>
            <a:pPr marL="285750" indent="-285750">
              <a:buFont typeface="Arial" panose="020B0604020202020204" pitchFamily="34" charset="0"/>
              <a:buChar char="•"/>
            </a:pPr>
            <a:endParaRPr lang="en-US" sz="14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59A8D-7339-7A4C-9E8B-5ACB5C4480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4653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latin typeface="Arial" panose="020B0604020202020204" pitchFamily="34" charset="0"/>
                <a:cs typeface="Arial" panose="020B0604020202020204" pitchFamily="34" charset="0"/>
              </a:rPr>
              <a:t>Give people 2 minutes to write down something they learned in this module. </a:t>
            </a:r>
            <a:r>
              <a:rPr lang="en-US" sz="1400" b="0" dirty="0">
                <a:latin typeface="Arial" panose="020B0604020202020204" pitchFamily="34" charset="0"/>
                <a:cs typeface="Arial" panose="020B0604020202020204" pitchFamily="34" charset="0"/>
              </a:rPr>
              <a:t>(They may want to flip through the material.)</a:t>
            </a:r>
            <a:endParaRPr lang="en-US" sz="1400" b="1"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latin typeface="Arial" panose="020B0604020202020204" pitchFamily="34" charset="0"/>
                <a:cs typeface="Arial" panose="020B0604020202020204" pitchFamily="34" charset="0"/>
              </a:rPr>
              <a:t>Ask: </a:t>
            </a:r>
            <a:r>
              <a:rPr lang="en-US" sz="1400" b="1" i="1" dirty="0">
                <a:latin typeface="Arial" panose="020B0604020202020204" pitchFamily="34" charset="0"/>
                <a:cs typeface="Arial" panose="020B0604020202020204" pitchFamily="34" charset="0"/>
              </a:rPr>
              <a:t>What’s one thing you learned in this module that stands out?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dirty="0">
                <a:latin typeface="Arial" panose="020B0604020202020204" pitchFamily="34" charset="0"/>
                <a:cs typeface="Arial" panose="020B0604020202020204" pitchFamily="34" charset="0"/>
              </a:rPr>
              <a:t>Reflect what people are saying.</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59A8D-7339-7A4C-9E8B-5ACB5C4480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017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next two videos show different ways of talking with the same person about change. </a:t>
            </a:r>
          </a:p>
          <a:p>
            <a:pPr marL="285750" indent="-285750">
              <a:buFont typeface="Arial" panose="020B0604020202020204" pitchFamily="34" charset="0"/>
              <a:buChar char="•"/>
            </a:pPr>
            <a:r>
              <a:rPr lang="en-US" dirty="0"/>
              <a:t>At the end of the video, you will ask how effective the trainees think this interviewing style was.</a:t>
            </a:r>
          </a:p>
          <a:p>
            <a:pPr marL="285750" indent="-285750">
              <a:buFont typeface="Arial" panose="020B0604020202020204" pitchFamily="34" charset="0"/>
              <a:buChar char="•"/>
            </a:pPr>
            <a:r>
              <a:rPr lang="en-US" b="1" dirty="0"/>
              <a:t>Play the video.</a:t>
            </a:r>
          </a:p>
          <a:p>
            <a:pPr marL="285750" indent="-285750">
              <a:buFont typeface="Arial" panose="020B0604020202020204" pitchFamily="34" charset="0"/>
              <a:buChar char="•"/>
            </a:pPr>
            <a:r>
              <a:rPr lang="en-US" b="1" dirty="0"/>
              <a:t>After the video has finished, ask: </a:t>
            </a:r>
            <a:r>
              <a:rPr lang="en-US" b="1" i="1" dirty="0"/>
              <a:t>On a scale of 1-5, how likely is it that this Soldier will start exercising as a result of this conversation? </a:t>
            </a:r>
            <a:r>
              <a:rPr lang="en-US" i="0" dirty="0"/>
              <a:t>(People typically give low ratings)</a:t>
            </a:r>
          </a:p>
          <a:p>
            <a:pPr marL="285750" indent="-285750">
              <a:buFont typeface="Arial" panose="020B0604020202020204" pitchFamily="34" charset="0"/>
              <a:buChar char="•"/>
            </a:pPr>
            <a:r>
              <a:rPr lang="en-US" b="1" dirty="0"/>
              <a:t>Ask: </a:t>
            </a:r>
            <a:r>
              <a:rPr lang="en-US" b="1" i="1" dirty="0"/>
              <a:t>What is the NCO doing that contributes to this low number</a:t>
            </a:r>
            <a:r>
              <a:rPr lang="en-US" b="1" dirty="0"/>
              <a:t>? </a:t>
            </a:r>
          </a:p>
          <a:p>
            <a:pPr marL="742950" lvl="1" indent="-285750">
              <a:buFont typeface="Arial" panose="020B0604020202020204" pitchFamily="34" charset="0"/>
              <a:buChar char="•"/>
            </a:pPr>
            <a:r>
              <a:rPr lang="en-US" dirty="0"/>
              <a:t>Answers might include lack of listening, criticism, poor body language, etc.</a:t>
            </a:r>
          </a:p>
          <a:p>
            <a:pPr marL="285750" indent="-285750">
              <a:buFont typeface="Arial" panose="020B0604020202020204" pitchFamily="34" charset="0"/>
              <a:buChar char="•"/>
            </a:pPr>
            <a:r>
              <a:rPr lang="en-US" b="1" dirty="0"/>
              <a:t>Reflect back people’s answers.</a:t>
            </a:r>
          </a:p>
          <a:p>
            <a:endParaRPr lang="en-US" dirty="0"/>
          </a:p>
        </p:txBody>
      </p:sp>
      <p:sp>
        <p:nvSpPr>
          <p:cNvPr id="4" name="Slide Number Placeholder 3"/>
          <p:cNvSpPr>
            <a:spLocks noGrp="1"/>
          </p:cNvSpPr>
          <p:nvPr>
            <p:ph type="sldNum" sz="quarter" idx="5"/>
          </p:nvPr>
        </p:nvSpPr>
        <p:spPr/>
        <p:txBody>
          <a:bodyPr/>
          <a:lstStyle/>
          <a:p>
            <a:fld id="{60059A8D-7339-7A4C-9E8B-5ACB5C448041}" type="slidenum">
              <a:rPr lang="en-US" smtClean="0"/>
              <a:t>3</a:t>
            </a:fld>
            <a:endParaRPr lang="en-US"/>
          </a:p>
        </p:txBody>
      </p:sp>
    </p:spTree>
    <p:extLst>
      <p:ext uri="{BB962C8B-B14F-4D97-AF65-F5344CB8AC3E}">
        <p14:creationId xmlns:p14="http://schemas.microsoft.com/office/powerpoint/2010/main" val="1788572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Here’s a different interaction with the same two people. Now the interviewer is using a different style (more like the one we are learning in this training). At the end of the video, you will ask how effective the trainees think this interviewing style was.</a:t>
            </a:r>
          </a:p>
          <a:p>
            <a:pPr marL="285750" indent="-285750">
              <a:buFont typeface="Arial" panose="020B0604020202020204" pitchFamily="34" charset="0"/>
              <a:buChar char="•"/>
            </a:pPr>
            <a:r>
              <a:rPr lang="en-US" b="1" dirty="0"/>
              <a:t>Play the video.</a:t>
            </a:r>
          </a:p>
          <a:p>
            <a:pPr marL="285750" indent="-285750">
              <a:buFont typeface="Arial" panose="020B0604020202020204" pitchFamily="34" charset="0"/>
              <a:buChar char="•"/>
            </a:pPr>
            <a:r>
              <a:rPr lang="en-US" b="1" dirty="0"/>
              <a:t>After the video has finished, ask: </a:t>
            </a:r>
            <a:r>
              <a:rPr lang="en-US" b="1" i="1" dirty="0"/>
              <a:t>On a scale of 1-5, how likely is it that this Soldier will start exercising as a result of this conversation? </a:t>
            </a:r>
            <a:r>
              <a:rPr lang="en-US" i="0" dirty="0"/>
              <a:t>(People typically give higher ratings than the first video)</a:t>
            </a:r>
          </a:p>
          <a:p>
            <a:pPr marL="285750" indent="-285750">
              <a:buFont typeface="Arial" panose="020B0604020202020204" pitchFamily="34" charset="0"/>
              <a:buChar char="•"/>
            </a:pPr>
            <a:r>
              <a:rPr lang="en-US" b="1" dirty="0"/>
              <a:t>Ask: </a:t>
            </a:r>
            <a:r>
              <a:rPr lang="en-US" b="1" i="1" dirty="0"/>
              <a:t>What is the NCO doing differently here</a:t>
            </a:r>
            <a:r>
              <a:rPr lang="en-US" b="1" dirty="0"/>
              <a:t>? </a:t>
            </a:r>
          </a:p>
          <a:p>
            <a:pPr marL="742950" lvl="1" indent="-285750">
              <a:buFont typeface="Arial" panose="020B0604020202020204" pitchFamily="34" charset="0"/>
              <a:buChar char="•"/>
            </a:pPr>
            <a:r>
              <a:rPr lang="en-US" dirty="0"/>
              <a:t>Answers might include better listening, interested in the person’s perspective, talking about success, eliciting ideas, etc.</a:t>
            </a:r>
          </a:p>
          <a:p>
            <a:pPr marL="285750" indent="-285750">
              <a:buFont typeface="Arial" panose="020B0604020202020204" pitchFamily="34" charset="0"/>
              <a:buChar char="•"/>
            </a:pPr>
            <a:r>
              <a:rPr lang="en-US" b="1" dirty="0"/>
              <a:t>Reflect back people’s answers.</a:t>
            </a:r>
          </a:p>
        </p:txBody>
      </p:sp>
      <p:sp>
        <p:nvSpPr>
          <p:cNvPr id="4" name="Slide Number Placeholder 3"/>
          <p:cNvSpPr>
            <a:spLocks noGrp="1"/>
          </p:cNvSpPr>
          <p:nvPr>
            <p:ph type="sldNum" sz="quarter" idx="5"/>
          </p:nvPr>
        </p:nvSpPr>
        <p:spPr/>
        <p:txBody>
          <a:bodyPr/>
          <a:lstStyle/>
          <a:p>
            <a:fld id="{60059A8D-7339-7A4C-9E8B-5ACB5C448041}" type="slidenum">
              <a:rPr lang="en-US" smtClean="0"/>
              <a:t>4</a:t>
            </a:fld>
            <a:endParaRPr lang="en-US"/>
          </a:p>
        </p:txBody>
      </p:sp>
    </p:spTree>
    <p:extLst>
      <p:ext uri="{BB962C8B-B14F-4D97-AF65-F5344CB8AC3E}">
        <p14:creationId xmlns:p14="http://schemas.microsoft.com/office/powerpoint/2010/main" val="259272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u="sng" kern="1200" dirty="0">
                <a:solidFill>
                  <a:schemeClr val="tx1"/>
                </a:solidFill>
                <a:effectLst/>
              </a:rPr>
              <a:t>Module 1: Instructions for Trainers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kern="1200" dirty="0">
                <a:solidFill>
                  <a:schemeClr val="tx1"/>
                </a:solidFill>
                <a:effectLst/>
              </a:rPr>
              <a:t>The main topic of this module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effectLst/>
              </a:rPr>
              <a:t>This module covers the basics of motivation and communication.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kern="1200" dirty="0">
                <a:solidFill>
                  <a:schemeClr val="tx1"/>
                </a:solidFill>
                <a:effectLst/>
              </a:rPr>
              <a:t>What you want people to be able to do at the end</a:t>
            </a:r>
          </a:p>
          <a:p>
            <a:pPr marL="742950" lvl="1" indent="-285750" eaLnBrk="0" hangingPunct="0">
              <a:buFont typeface="Arial" panose="020B0604020202020204" pitchFamily="34" charset="0"/>
              <a:buChar char="•"/>
            </a:pPr>
            <a:r>
              <a:rPr lang="en-US" sz="1400" kern="1200" dirty="0">
                <a:solidFill>
                  <a:schemeClr val="tx1"/>
                </a:solidFill>
                <a:effectLst/>
                <a:latin typeface="Arial" panose="020B0604020202020204" pitchFamily="34" charset="0"/>
                <a:ea typeface="+mn-ea"/>
                <a:cs typeface="Arial" panose="020B0604020202020204" pitchFamily="34" charset="0"/>
              </a:rPr>
              <a:t>Identify 3-4 areas that contribute to overall military readiness</a:t>
            </a:r>
          </a:p>
          <a:p>
            <a:pPr marL="742950" lvl="1" indent="-285750" eaLnBrk="0" hangingPunct="0">
              <a:buFont typeface="Arial" panose="020B0604020202020204" pitchFamily="34" charset="0"/>
              <a:buChar char="•"/>
            </a:pPr>
            <a:r>
              <a:rPr lang="en-US" sz="1400" kern="1200" dirty="0">
                <a:solidFill>
                  <a:schemeClr val="tx1"/>
                </a:solidFill>
                <a:effectLst/>
                <a:latin typeface="Arial" panose="020B0604020202020204" pitchFamily="34" charset="0"/>
                <a:ea typeface="+mn-ea"/>
                <a:cs typeface="Arial" panose="020B0604020202020204" pitchFamily="34" charset="0"/>
              </a:rPr>
              <a:t>Explain how the “stages of change” and self-determination theory are used to promote behavior change</a:t>
            </a:r>
          </a:p>
          <a:p>
            <a:pPr marL="742950" lvl="1" indent="-285750" eaLnBrk="0" hangingPunct="0">
              <a:buFont typeface="Arial" panose="020B0604020202020204" pitchFamily="34" charset="0"/>
              <a:buChar char="•"/>
            </a:pPr>
            <a:r>
              <a:rPr lang="en-US" sz="1400" kern="1200" dirty="0">
                <a:solidFill>
                  <a:schemeClr val="tx1"/>
                </a:solidFill>
                <a:effectLst/>
                <a:latin typeface="Arial" panose="020B0604020202020204" pitchFamily="34" charset="0"/>
                <a:ea typeface="+mn-ea"/>
                <a:cs typeface="Arial" panose="020B0604020202020204" pitchFamily="34" charset="0"/>
              </a:rPr>
              <a:t>Recognize the role of interpersonal style (e.g., directing, guiding, following) in influencing motivation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Needed material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Distribute copies of the PowerPoint slides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Training tips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Make sure you read and are familiar with the material.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Present material slowly. Give people time to absorb and ask questions.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Model what you are training. When you introduce a skill, give an example of that skill, or better yet demonstrate that skill.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Use primarily open questions to elicit people’s ideas about the material. This eliciting process is an important part of discovery.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Make sure to reflect back what people are saying. This repetition is important in learning.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Ideally, the trainer should talk less than half the time. If you are the only one talking, people are probably not learning very much.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err="1">
                <a:solidFill>
                  <a:schemeClr val="tx1"/>
                </a:solidFill>
                <a:effectLst/>
                <a:latin typeface="Arial" panose="020B0604020202020204" pitchFamily="34" charset="0"/>
                <a:ea typeface="+mn-ea"/>
                <a:cs typeface="Arial" panose="020B0604020202020204" pitchFamily="34" charset="0"/>
              </a:rPr>
              <a:t>TLaL</a:t>
            </a:r>
            <a:r>
              <a:rPr lang="en-US" sz="1400" kern="1200" dirty="0">
                <a:solidFill>
                  <a:schemeClr val="tx1"/>
                </a:solidFill>
                <a:effectLst/>
                <a:latin typeface="Arial" panose="020B0604020202020204" pitchFamily="34" charset="0"/>
                <a:ea typeface="+mn-ea"/>
                <a:cs typeface="Arial" panose="020B0604020202020204" pitchFamily="34" charset="0"/>
              </a:rPr>
              <a:t> is a skills-based training. It’s very important that people are seeing you demonstrate the skills, have the opportunity to practice those skills, and are able to debrief on the experience.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59A8D-7339-7A4C-9E8B-5ACB5C4480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873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This video is a funny commercial about a child (dressed as Darth Vader) who is trying to use ”the force” to move objects.</a:t>
            </a:r>
          </a:p>
          <a:p>
            <a:pPr marL="285750" indent="-285750">
              <a:buFont typeface="Arial" panose="020B0604020202020204" pitchFamily="34" charset="0"/>
              <a:buChar char="•"/>
            </a:pPr>
            <a:r>
              <a:rPr lang="en-US" b="1" dirty="0"/>
              <a:t>Play the video.</a:t>
            </a:r>
          </a:p>
        </p:txBody>
      </p:sp>
      <p:sp>
        <p:nvSpPr>
          <p:cNvPr id="4" name="Slide Number Placeholder 3"/>
          <p:cNvSpPr>
            <a:spLocks noGrp="1"/>
          </p:cNvSpPr>
          <p:nvPr>
            <p:ph type="sldNum" sz="quarter" idx="5"/>
          </p:nvPr>
        </p:nvSpPr>
        <p:spPr/>
        <p:txBody>
          <a:bodyPr/>
          <a:lstStyle/>
          <a:p>
            <a:fld id="{60059A8D-7339-7A4C-9E8B-5ACB5C448041}" type="slidenum">
              <a:rPr lang="en-US" smtClean="0"/>
              <a:t>6</a:t>
            </a:fld>
            <a:endParaRPr lang="en-US"/>
          </a:p>
        </p:txBody>
      </p:sp>
    </p:spTree>
    <p:extLst>
      <p:ext uri="{BB962C8B-B14F-4D97-AF65-F5344CB8AC3E}">
        <p14:creationId xmlns:p14="http://schemas.microsoft.com/office/powerpoint/2010/main" val="692578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b="1" dirty="0"/>
              <a:t>Ask: </a:t>
            </a:r>
            <a:r>
              <a:rPr lang="en-US" b="1" i="1" dirty="0"/>
              <a:t>If you could use “the force,” what kinds of things would you want Soldiers in your unit to be doing differently? </a:t>
            </a:r>
          </a:p>
          <a:p>
            <a:pPr marL="742950" lvl="1" indent="-285750">
              <a:buFont typeface="Arial" panose="020B0604020202020204" pitchFamily="34" charset="0"/>
              <a:buChar char="•"/>
            </a:pPr>
            <a:r>
              <a:rPr lang="en-US" i="0" dirty="0"/>
              <a:t>Answers might include showing up on time, doing quality work, managing personal affairs, etc.</a:t>
            </a:r>
          </a:p>
          <a:p>
            <a:pPr marL="285750" indent="-285750">
              <a:buFont typeface="Arial" panose="020B0604020202020204" pitchFamily="34" charset="0"/>
              <a:buChar char="•"/>
            </a:pPr>
            <a:r>
              <a:rPr lang="en-US" b="1" dirty="0"/>
              <a:t>Reflect back people’s answers.</a:t>
            </a:r>
          </a:p>
          <a:p>
            <a:pPr marL="171450" indent="-171450">
              <a:buFont typeface="Arial" panose="020B0604020202020204" pitchFamily="34" charset="0"/>
              <a:buChar char="•"/>
            </a:pPr>
            <a:endParaRPr lang="en-US" sz="140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0059A8D-7339-7A4C-9E8B-5ACB5C448041}" type="slidenum">
              <a:rPr lang="en-US" smtClean="0"/>
              <a:t>7</a:t>
            </a:fld>
            <a:endParaRPr lang="en-US"/>
          </a:p>
        </p:txBody>
      </p:sp>
    </p:spTree>
    <p:extLst>
      <p:ext uri="{BB962C8B-B14F-4D97-AF65-F5344CB8AC3E}">
        <p14:creationId xmlns:p14="http://schemas.microsoft.com/office/powerpoint/2010/main" val="552344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xfrm>
            <a:off x="382588" y="685800"/>
            <a:ext cx="6094412" cy="3429000"/>
          </a:xfrm>
          <a:prstGeom prst="rect">
            <a:avLst/>
          </a:prstGeom>
          <a:noFill/>
          <a:ln>
            <a:solidFill>
              <a:srgbClr val="000000"/>
            </a:solidFill>
            <a:miter lim="800000"/>
            <a:headEnd/>
            <a:tailEnd/>
          </a:ln>
        </p:spPr>
      </p:sp>
      <p:sp>
        <p:nvSpPr>
          <p:cNvPr id="89091" name="Rectangle 5"/>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marL="171450" indent="-171450">
              <a:buFont typeface="Arial" panose="020B0604020202020204" pitchFamily="34" charset="0"/>
              <a:buChar char="•"/>
            </a:pPr>
            <a:r>
              <a:rPr lang="en-US" sz="1400" b="0" i="0" kern="1200" dirty="0">
                <a:solidFill>
                  <a:schemeClr val="tx1"/>
                </a:solidFill>
                <a:effectLst/>
                <a:latin typeface="Arial" panose="020B0604020202020204" pitchFamily="34" charset="0"/>
                <a:ea typeface="+mn-ea"/>
                <a:cs typeface="Arial" panose="020B0604020202020204" pitchFamily="34" charset="0"/>
              </a:rPr>
              <a:t>Military readiness is strongly affected by small, day-to-day behaviors. </a:t>
            </a:r>
          </a:p>
          <a:p>
            <a:pPr marL="171450" indent="-171450">
              <a:buFont typeface="Arial" panose="020B0604020202020204" pitchFamily="34" charset="0"/>
              <a:buChar char="•"/>
            </a:pPr>
            <a:r>
              <a:rPr lang="en-US" sz="1400" b="0" i="0" kern="1200" dirty="0">
                <a:solidFill>
                  <a:schemeClr val="tx1"/>
                </a:solidFill>
                <a:effectLst/>
                <a:latin typeface="Arial" panose="020B0604020202020204" pitchFamily="34" charset="0"/>
                <a:ea typeface="+mn-ea"/>
                <a:cs typeface="Arial" panose="020B0604020202020204" pitchFamily="34" charset="0"/>
              </a:rPr>
              <a:t>For instance, if a Soldier gains too much weight, he or she may perform poorly during an exercise. If a Soldier has trouble sleeping, that can affect concentration during the day. </a:t>
            </a:r>
          </a:p>
          <a:p>
            <a:pPr marL="171450" indent="-171450">
              <a:buFont typeface="Arial" panose="020B0604020202020204" pitchFamily="34" charset="0"/>
              <a:buChar char="•"/>
            </a:pPr>
            <a:r>
              <a:rPr lang="en-US" sz="1400" b="0" i="0" kern="1200" dirty="0">
                <a:solidFill>
                  <a:schemeClr val="tx1"/>
                </a:solidFill>
                <a:effectLst/>
                <a:latin typeface="Arial" panose="020B0604020202020204" pitchFamily="34" charset="0"/>
                <a:ea typeface="+mn-ea"/>
                <a:cs typeface="Arial" panose="020B0604020202020204" pitchFamily="34" charset="0"/>
              </a:rPr>
              <a:t>This slide lists 4 different areas that can affect readiness.</a:t>
            </a:r>
          </a:p>
          <a:p>
            <a:pPr marL="171450" indent="-171450">
              <a:buFont typeface="Arial" panose="020B0604020202020204" pitchFamily="34" charset="0"/>
              <a:buChar char="•"/>
            </a:pPr>
            <a:endParaRPr lang="en-US" sz="1400" b="0" i="0" kern="1200" dirty="0">
              <a:solidFill>
                <a:schemeClr val="tx1"/>
              </a:solidFill>
              <a:effectLst/>
            </a:endParaRPr>
          </a:p>
          <a:p>
            <a:pPr marL="171450" indent="-171450">
              <a:buFont typeface="Arial" panose="020B0604020202020204" pitchFamily="34" charset="0"/>
              <a:buChar char="•"/>
            </a:pPr>
            <a:r>
              <a:rPr lang="en-US" sz="1400" b="1" i="0" kern="1200" dirty="0">
                <a:solidFill>
                  <a:schemeClr val="tx1"/>
                </a:solidFill>
                <a:effectLst/>
              </a:rPr>
              <a:t>Ask: </a:t>
            </a:r>
            <a:r>
              <a:rPr lang="en-US" sz="1400" b="1" i="1" kern="1200" dirty="0">
                <a:solidFill>
                  <a:schemeClr val="tx1"/>
                </a:solidFill>
                <a:effectLst/>
              </a:rPr>
              <a:t>What are some things people do to maintain physical fitness?</a:t>
            </a:r>
            <a:r>
              <a:rPr lang="en-US" sz="1400" b="1" i="0" kern="1200" dirty="0">
                <a:solidFill>
                  <a:schemeClr val="tx1"/>
                </a:solidFill>
                <a:effectLst/>
              </a:rPr>
              <a:t> </a:t>
            </a:r>
            <a:r>
              <a:rPr lang="en-US" sz="1400" b="0" i="0" kern="1200" dirty="0">
                <a:solidFill>
                  <a:schemeClr val="tx1"/>
                </a:solidFill>
                <a:effectLst/>
              </a:rPr>
              <a:t>Answers might include:</a:t>
            </a:r>
          </a:p>
          <a:p>
            <a:pPr marL="628650" lvl="1" indent="-171450">
              <a:buFont typeface="Arial" panose="020B0604020202020204" pitchFamily="34" charset="0"/>
              <a:buChar char="•"/>
            </a:pPr>
            <a:r>
              <a:rPr lang="en-US" sz="1400" b="0" i="0" kern="1200" dirty="0">
                <a:solidFill>
                  <a:schemeClr val="tx1"/>
                </a:solidFill>
                <a:effectLst/>
              </a:rPr>
              <a:t>Healthy Diet</a:t>
            </a:r>
          </a:p>
          <a:p>
            <a:pPr marL="628650" lvl="1" indent="-171450">
              <a:buFont typeface="Arial" panose="020B0604020202020204" pitchFamily="34" charset="0"/>
              <a:buChar char="•"/>
            </a:pPr>
            <a:r>
              <a:rPr lang="en-US" sz="1400" b="0" i="0" kern="1200" dirty="0">
                <a:solidFill>
                  <a:schemeClr val="tx1"/>
                </a:solidFill>
                <a:effectLst/>
              </a:rPr>
              <a:t>Adequate Sleep</a:t>
            </a:r>
          </a:p>
          <a:p>
            <a:pPr marL="628650" lvl="1" indent="-171450">
              <a:buFont typeface="Arial" panose="020B0604020202020204" pitchFamily="34" charset="0"/>
              <a:buChar char="•"/>
            </a:pPr>
            <a:r>
              <a:rPr lang="en-US" sz="1400" b="0" i="0" kern="1200" dirty="0">
                <a:solidFill>
                  <a:schemeClr val="tx1"/>
                </a:solidFill>
                <a:effectLst/>
              </a:rPr>
              <a:t>Good Hygiene</a:t>
            </a:r>
          </a:p>
          <a:p>
            <a:pPr marL="628650" lvl="1" indent="-171450">
              <a:buFont typeface="Arial" panose="020B0604020202020204" pitchFamily="34" charset="0"/>
              <a:buChar char="•"/>
            </a:pPr>
            <a:r>
              <a:rPr lang="en-US" sz="1400" b="0" i="0" kern="1200" dirty="0">
                <a:solidFill>
                  <a:schemeClr val="tx1"/>
                </a:solidFill>
                <a:effectLst/>
              </a:rPr>
              <a:t>Avoiding Problem Substance Use</a:t>
            </a:r>
          </a:p>
          <a:p>
            <a:pPr marL="171450" lvl="0" indent="-171450">
              <a:buFont typeface="Arial" panose="020B0604020202020204" pitchFamily="34" charset="0"/>
              <a:buChar char="•"/>
            </a:pPr>
            <a:r>
              <a:rPr lang="en-US" sz="1400" b="1" i="0" kern="1200" dirty="0">
                <a:solidFill>
                  <a:schemeClr val="tx1"/>
                </a:solidFill>
                <a:effectLst/>
              </a:rPr>
              <a:t>Reflect back people’s answers.</a:t>
            </a:r>
          </a:p>
          <a:p>
            <a:pPr marL="171450" lvl="0" indent="-171450">
              <a:buFont typeface="Arial" panose="020B0604020202020204" pitchFamily="34" charset="0"/>
              <a:buChar char="•"/>
            </a:pPr>
            <a:endParaRPr lang="en-US" sz="1400" b="0" i="0" kern="1200" dirty="0">
              <a:solidFill>
                <a:schemeClr val="tx1"/>
              </a:solidFill>
              <a:effectLst/>
            </a:endParaRPr>
          </a:p>
          <a:p>
            <a:pPr marL="171450" lvl="0" indent="-171450">
              <a:buFont typeface="Arial" panose="020B0604020202020204" pitchFamily="34" charset="0"/>
              <a:buChar char="•"/>
            </a:pPr>
            <a:r>
              <a:rPr lang="en-US" sz="1400" b="1" i="0" kern="1200" dirty="0">
                <a:solidFill>
                  <a:schemeClr val="tx1"/>
                </a:solidFill>
                <a:effectLst/>
              </a:rPr>
              <a:t>Ask: </a:t>
            </a:r>
            <a:r>
              <a:rPr lang="en-US" sz="1400" b="1" i="1" kern="1200" dirty="0">
                <a:solidFill>
                  <a:schemeClr val="tx1"/>
                </a:solidFill>
                <a:effectLst/>
              </a:rPr>
              <a:t>What are some things people do to keep their minds healthy and sharp? </a:t>
            </a:r>
            <a:r>
              <a:rPr lang="en-US" sz="1400" b="0" i="0" kern="1200" dirty="0">
                <a:solidFill>
                  <a:schemeClr val="tx1"/>
                </a:solidFill>
                <a:effectLst/>
              </a:rPr>
              <a:t>Answers might include:</a:t>
            </a:r>
          </a:p>
          <a:p>
            <a:pPr marL="628650" lvl="1" indent="-171450">
              <a:buFont typeface="Arial" panose="020B0604020202020204" pitchFamily="34" charset="0"/>
              <a:buChar char="•"/>
            </a:pPr>
            <a:r>
              <a:rPr lang="en-US" sz="1400" b="0" i="0" kern="1200" dirty="0">
                <a:solidFill>
                  <a:schemeClr val="tx1"/>
                </a:solidFill>
                <a:effectLst/>
              </a:rPr>
              <a:t>Keep a good attitude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dirty="0">
                <a:solidFill>
                  <a:schemeClr val="tx1"/>
                </a:solidFill>
                <a:effectLst/>
              </a:rPr>
              <a:t>Healthy Recreation Choices</a:t>
            </a:r>
          </a:p>
          <a:p>
            <a:pPr marL="628650" lvl="1" indent="-171450">
              <a:buFont typeface="Arial" panose="020B0604020202020204" pitchFamily="34" charset="0"/>
              <a:buChar char="•"/>
            </a:pPr>
            <a:r>
              <a:rPr lang="en-US" sz="1400" b="0" i="0" kern="1200" dirty="0">
                <a:solidFill>
                  <a:schemeClr val="tx1"/>
                </a:solidFill>
                <a:effectLst/>
              </a:rPr>
              <a:t>Yoga/meditation/prayer</a:t>
            </a:r>
          </a:p>
          <a:p>
            <a:pPr marL="628650" lvl="1" indent="-171450">
              <a:buFont typeface="Arial" panose="020B0604020202020204" pitchFamily="34" charset="0"/>
              <a:buChar char="•"/>
            </a:pPr>
            <a:r>
              <a:rPr lang="en-US" sz="1400" b="0" i="0" kern="1200" dirty="0">
                <a:solidFill>
                  <a:schemeClr val="tx1"/>
                </a:solidFill>
                <a:effectLst/>
              </a:rPr>
              <a:t>Wise Financial Choices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kern="1200" dirty="0">
                <a:solidFill>
                  <a:schemeClr val="tx1"/>
                </a:solidFill>
                <a:effectLst/>
              </a:rPr>
              <a:t>Reflect back people’s answers.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0" i="0" kern="1200" dirty="0">
              <a:solidFill>
                <a:schemeClr val="tx1"/>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kern="1200" dirty="0">
                <a:solidFill>
                  <a:schemeClr val="tx1"/>
                </a:solidFill>
                <a:effectLst/>
              </a:rPr>
              <a:t>Ask: </a:t>
            </a:r>
            <a:r>
              <a:rPr lang="en-US" sz="1400" b="1" i="1" kern="1200" dirty="0">
                <a:solidFill>
                  <a:schemeClr val="tx1"/>
                </a:solidFill>
                <a:effectLst/>
              </a:rPr>
              <a:t>What are some things people do to maintain good relationships? </a:t>
            </a:r>
            <a:r>
              <a:rPr lang="en-US" sz="1400" b="0" i="0" kern="1200" dirty="0">
                <a:solidFill>
                  <a:schemeClr val="tx1"/>
                </a:solidFill>
                <a:effectLst/>
              </a:rPr>
              <a:t>Answers might include:</a:t>
            </a:r>
          </a:p>
          <a:p>
            <a:pPr marL="628650" lvl="1" indent="-171450">
              <a:buFont typeface="Arial" panose="020B0604020202020204" pitchFamily="34" charset="0"/>
              <a:buChar char="•"/>
            </a:pPr>
            <a:r>
              <a:rPr lang="en-US" sz="1400" b="0" i="0" kern="1200" dirty="0">
                <a:solidFill>
                  <a:schemeClr val="tx1"/>
                </a:solidFill>
                <a:effectLst/>
              </a:rPr>
              <a:t>Respect for Others</a:t>
            </a:r>
          </a:p>
          <a:p>
            <a:pPr marL="628650" lvl="1" indent="-171450">
              <a:buFont typeface="Arial" panose="020B0604020202020204" pitchFamily="34" charset="0"/>
              <a:buChar char="•"/>
            </a:pPr>
            <a:r>
              <a:rPr lang="en-US" sz="1400" b="0" i="0" kern="1200" dirty="0">
                <a:solidFill>
                  <a:schemeClr val="tx1"/>
                </a:solidFill>
                <a:effectLst/>
              </a:rPr>
              <a:t>Quality time with Family/Marriage/Children</a:t>
            </a:r>
          </a:p>
          <a:p>
            <a:pPr marL="171450" lvl="0" indent="-171450">
              <a:buFont typeface="Arial" panose="020B0604020202020204" pitchFamily="34" charset="0"/>
              <a:buChar char="•"/>
            </a:pPr>
            <a:r>
              <a:rPr lang="en-US" sz="1400" b="1" i="0" kern="1200" dirty="0">
                <a:solidFill>
                  <a:schemeClr val="tx1"/>
                </a:solidFill>
                <a:effectLst/>
              </a:rPr>
              <a:t>Reflect back people’s answers.</a:t>
            </a:r>
          </a:p>
          <a:p>
            <a:pPr marL="0" lvl="0" indent="0">
              <a:buFont typeface="Arial" panose="020B0604020202020204" pitchFamily="34" charset="0"/>
              <a:buNone/>
            </a:pPr>
            <a:r>
              <a:rPr lang="en-US" sz="1400" b="0" i="0" kern="1200" dirty="0">
                <a:solidFill>
                  <a:schemeClr val="tx1"/>
                </a:solidFill>
                <a:effectLst/>
              </a:rPr>
              <a:t> </a:t>
            </a:r>
          </a:p>
          <a:p>
            <a:pPr marL="171450" indent="-171450">
              <a:buFont typeface="Arial" panose="020B0604020202020204" pitchFamily="34" charset="0"/>
              <a:buChar char="•"/>
            </a:pPr>
            <a:r>
              <a:rPr lang="en-US" sz="1400" b="1" i="0" kern="1200" dirty="0">
                <a:solidFill>
                  <a:schemeClr val="tx1"/>
                </a:solidFill>
                <a:effectLst/>
              </a:rPr>
              <a:t>Ask: </a:t>
            </a:r>
            <a:r>
              <a:rPr lang="en-US" sz="1400" b="1" i="1" kern="1200" dirty="0">
                <a:solidFill>
                  <a:schemeClr val="tx1"/>
                </a:solidFill>
                <a:effectLst/>
              </a:rPr>
              <a:t>What are some things that people do that show they’re disciplined and doing their Army jobs well?</a:t>
            </a:r>
            <a:r>
              <a:rPr lang="en-US" sz="1400" b="0" i="1" kern="1200" dirty="0">
                <a:solidFill>
                  <a:schemeClr val="tx1"/>
                </a:solidFill>
                <a:effectLst/>
              </a:rPr>
              <a:t> </a:t>
            </a:r>
            <a:r>
              <a:rPr lang="en-US" sz="1400" b="0" i="0" kern="1200" dirty="0">
                <a:solidFill>
                  <a:schemeClr val="tx1"/>
                </a:solidFill>
                <a:effectLst/>
              </a:rPr>
              <a:t>Answers might include:</a:t>
            </a:r>
          </a:p>
          <a:p>
            <a:pPr marL="628650" lvl="1" indent="-171450">
              <a:buFont typeface="Arial" panose="020B0604020202020204" pitchFamily="34" charset="0"/>
              <a:buChar char="•"/>
            </a:pPr>
            <a:r>
              <a:rPr lang="en-US" sz="1400" b="0" i="0" kern="1200" dirty="0">
                <a:solidFill>
                  <a:schemeClr val="tx1"/>
                </a:solidFill>
                <a:effectLst/>
              </a:rPr>
              <a:t>Good Work Quality</a:t>
            </a:r>
          </a:p>
          <a:p>
            <a:pPr marL="628650" lvl="1" indent="-171450">
              <a:buFont typeface="Arial" panose="020B0604020202020204" pitchFamily="34" charset="0"/>
              <a:buChar char="•"/>
            </a:pPr>
            <a:r>
              <a:rPr lang="en-US" sz="1400" b="0" i="0" kern="1200" dirty="0">
                <a:solidFill>
                  <a:schemeClr val="tx1"/>
                </a:solidFill>
                <a:effectLst/>
              </a:rPr>
              <a:t>Prompt to Formation or Assignment</a:t>
            </a:r>
          </a:p>
          <a:p>
            <a:pPr marL="628650" lvl="1" indent="-171450">
              <a:buFont typeface="Arial" panose="020B0604020202020204" pitchFamily="34" charset="0"/>
              <a:buChar char="•"/>
            </a:pPr>
            <a:r>
              <a:rPr lang="en-US" sz="1400" b="0" i="0" kern="1200" dirty="0">
                <a:solidFill>
                  <a:schemeClr val="tx1"/>
                </a:solidFill>
                <a:effectLst/>
              </a:rPr>
              <a:t>Avoiding Curfew/Base Violations</a:t>
            </a:r>
          </a:p>
          <a:p>
            <a:pPr marL="628650" lvl="1" indent="-171450">
              <a:buFont typeface="Arial" panose="020B0604020202020204" pitchFamily="34" charset="0"/>
              <a:buChar char="•"/>
            </a:pPr>
            <a:r>
              <a:rPr lang="en-US" sz="1400" b="0" i="0" kern="1200" dirty="0">
                <a:solidFill>
                  <a:schemeClr val="tx1"/>
                </a:solidFill>
                <a:effectLst/>
              </a:rPr>
              <a:t>Education and 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kern="1200" dirty="0">
                <a:solidFill>
                  <a:schemeClr val="tx1"/>
                </a:solidFill>
                <a:effectLst/>
              </a:rPr>
              <a:t>Reflect back people’s answers.</a:t>
            </a:r>
          </a:p>
          <a:p>
            <a:pPr marL="171450" lvl="0" indent="-171450">
              <a:buFont typeface="Arial" panose="020B0604020202020204" pitchFamily="34" charset="0"/>
              <a:buChar char="•"/>
            </a:pPr>
            <a:endParaRPr lang="en-US" sz="1400" b="0" i="0" kern="1200" dirty="0">
              <a:solidFill>
                <a:schemeClr val="tx1"/>
              </a:solidFill>
              <a:effectLst/>
            </a:endParaRPr>
          </a:p>
          <a:p>
            <a:pPr marL="171450" indent="-171450">
              <a:buFont typeface="Arial" panose="020B0604020202020204" pitchFamily="34" charset="0"/>
              <a:buChar char="•"/>
            </a:pPr>
            <a:endParaRPr lang="en-US" sz="1400" b="0" i="0" dirty="0"/>
          </a:p>
        </p:txBody>
      </p:sp>
    </p:spTree>
    <p:extLst>
      <p:ext uri="{BB962C8B-B14F-4D97-AF65-F5344CB8AC3E}">
        <p14:creationId xmlns:p14="http://schemas.microsoft.com/office/powerpoint/2010/main" val="3681087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i="0" dirty="0"/>
              <a:t>Health areas are not independent. If people have a problem in one area, it can often affect another area.</a:t>
            </a:r>
          </a:p>
          <a:p>
            <a:pPr marL="171450" indent="-171450">
              <a:buFont typeface="Arial" panose="020B0604020202020204" pitchFamily="34" charset="0"/>
              <a:buChar char="•"/>
            </a:pPr>
            <a:r>
              <a:rPr lang="en-US" sz="1400" b="1" i="0" dirty="0"/>
              <a:t>Ask: </a:t>
            </a:r>
            <a:r>
              <a:rPr lang="en-US" sz="1400" b="1" i="1" dirty="0"/>
              <a:t>How have you seen problems in one area affect another area? </a:t>
            </a:r>
            <a:r>
              <a:rPr lang="en-US" sz="1400" i="0" dirty="0"/>
              <a:t>Answers might include:</a:t>
            </a:r>
          </a:p>
          <a:p>
            <a:pPr marL="628650" lvl="1" indent="-171450">
              <a:buFont typeface="Arial" panose="020B0604020202020204" pitchFamily="34" charset="0"/>
              <a:buChar char="•"/>
            </a:pPr>
            <a:r>
              <a:rPr lang="en-US" sz="1400" i="0" dirty="0"/>
              <a:t>If people drink too much, they might get poor sleep, and have trouble concentrating the next day.</a:t>
            </a:r>
          </a:p>
          <a:p>
            <a:pPr marL="628650" lvl="1" indent="-171450">
              <a:buFont typeface="Arial" panose="020B0604020202020204" pitchFamily="34" charset="0"/>
              <a:buChar char="•"/>
            </a:pPr>
            <a:r>
              <a:rPr lang="en-US" sz="1400" i="0" dirty="0"/>
              <a:t>If people get into a fight with a partner in the evening, they might show up for work still angry.</a:t>
            </a:r>
          </a:p>
          <a:p>
            <a:pPr marL="628650" lvl="1" indent="-171450">
              <a:buFont typeface="Arial" panose="020B0604020202020204" pitchFamily="34" charset="0"/>
              <a:buChar char="•"/>
            </a:pPr>
            <a:r>
              <a:rPr lang="en-US" sz="1400" i="0" dirty="0"/>
              <a:t>If people are worried about finances, they might be distracted during their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Reflect back people’s answers.</a:t>
            </a:r>
          </a:p>
          <a:p>
            <a:pPr marL="171450" lvl="0" indent="-171450">
              <a:buFont typeface="Arial" panose="020B0604020202020204" pitchFamily="34" charset="0"/>
              <a:buChar char="•"/>
            </a:pPr>
            <a:endParaRPr lang="en-US" sz="1400" i="1" dirty="0"/>
          </a:p>
        </p:txBody>
      </p:sp>
      <p:sp>
        <p:nvSpPr>
          <p:cNvPr id="4" name="Slide Number Placeholder 3"/>
          <p:cNvSpPr>
            <a:spLocks noGrp="1"/>
          </p:cNvSpPr>
          <p:nvPr>
            <p:ph type="sldNum" sz="quarter" idx="5"/>
          </p:nvPr>
        </p:nvSpPr>
        <p:spPr/>
        <p:txBody>
          <a:bodyPr/>
          <a:lstStyle/>
          <a:p>
            <a:fld id="{60059A8D-7339-7A4C-9E8B-5ACB5C448041}" type="slidenum">
              <a:rPr lang="en-US" smtClean="0"/>
              <a:t>9</a:t>
            </a:fld>
            <a:endParaRPr lang="en-US"/>
          </a:p>
        </p:txBody>
      </p:sp>
    </p:spTree>
    <p:extLst>
      <p:ext uri="{BB962C8B-B14F-4D97-AF65-F5344CB8AC3E}">
        <p14:creationId xmlns:p14="http://schemas.microsoft.com/office/powerpoint/2010/main" val="382841396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F5B626-FD0F-AC4A-8A0A-8603F96A147F}" type="datetimeFigureOut">
              <a:rPr lang="en-US" smtClean="0"/>
              <a:t>7/10/24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32947BA-CC7F-914C-BF06-02C60B6E182B}" type="slidenum">
              <a:rPr lang="en-US" smtClean="0"/>
              <a:t>‹#›</a:t>
            </a:fld>
            <a:endParaRPr lang="en-US"/>
          </a:p>
        </p:txBody>
      </p:sp>
    </p:spTree>
    <p:extLst>
      <p:ext uri="{BB962C8B-B14F-4D97-AF65-F5344CB8AC3E}">
        <p14:creationId xmlns:p14="http://schemas.microsoft.com/office/powerpoint/2010/main" val="2674653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F5B626-FD0F-AC4A-8A0A-8603F96A147F}" type="datetimeFigureOut">
              <a:rPr lang="en-US" smtClean="0"/>
              <a:t>7/10/24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947BA-CC7F-914C-BF06-02C60B6E182B}" type="slidenum">
              <a:rPr lang="en-US" smtClean="0"/>
              <a:t>‹#›</a:t>
            </a:fld>
            <a:endParaRPr lang="en-US"/>
          </a:p>
        </p:txBody>
      </p:sp>
    </p:spTree>
    <p:extLst>
      <p:ext uri="{BB962C8B-B14F-4D97-AF65-F5344CB8AC3E}">
        <p14:creationId xmlns:p14="http://schemas.microsoft.com/office/powerpoint/2010/main" val="3759541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F5B626-FD0F-AC4A-8A0A-8603F96A147F}" type="datetimeFigureOut">
              <a:rPr lang="en-US" smtClean="0"/>
              <a:t>7/10/24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947BA-CC7F-914C-BF06-02C60B6E182B}" type="slidenum">
              <a:rPr lang="en-US" smtClean="0"/>
              <a:t>‹#›</a:t>
            </a:fld>
            <a:endParaRPr lang="en-US"/>
          </a:p>
        </p:txBody>
      </p:sp>
    </p:spTree>
    <p:extLst>
      <p:ext uri="{BB962C8B-B14F-4D97-AF65-F5344CB8AC3E}">
        <p14:creationId xmlns:p14="http://schemas.microsoft.com/office/powerpoint/2010/main" val="940915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lvl1pPr>
              <a:defRPr/>
            </a:lvl1pPr>
          </a:lstStyle>
          <a:p>
            <a:pPr>
              <a:defRPr/>
            </a:pPr>
            <a:endParaRPr lang="en-US" altLang="en-US"/>
          </a:p>
        </p:txBody>
      </p:sp>
      <p:sp>
        <p:nvSpPr>
          <p:cNvPr id="7" name="Footer Placeholder 6"/>
          <p:cNvSpPr>
            <a:spLocks noGrp="1"/>
          </p:cNvSpPr>
          <p:nvPr>
            <p:ph type="ftr" sz="quarter" idx="11"/>
          </p:nvPr>
        </p:nvSpPr>
        <p:spPr/>
        <p:txBody>
          <a:bodyPr/>
          <a:lstStyle>
            <a:lvl1pPr>
              <a:defRPr/>
            </a:lvl1pPr>
          </a:lstStyle>
          <a:p>
            <a:pPr>
              <a:defRPr/>
            </a:pPr>
            <a:endParaRPr lang="en-US" altLang="en-US"/>
          </a:p>
        </p:txBody>
      </p:sp>
      <p:sp>
        <p:nvSpPr>
          <p:cNvPr id="8" name="Slide Number Placeholder 7"/>
          <p:cNvSpPr>
            <a:spLocks noGrp="1"/>
          </p:cNvSpPr>
          <p:nvPr>
            <p:ph type="sldNum" sz="quarter" idx="12"/>
          </p:nvPr>
        </p:nvSpPr>
        <p:spPr/>
        <p:txBody>
          <a:bodyPr/>
          <a:lstStyle>
            <a:lvl1pPr>
              <a:defRPr/>
            </a:lvl1pPr>
          </a:lstStyle>
          <a:p>
            <a:pPr>
              <a:defRPr/>
            </a:pPr>
            <a:fld id="{D8D3B8DE-7577-40D8-81B1-6E137EC557CA}" type="slidenum">
              <a:rPr lang="en-US" altLang="en-US"/>
              <a:pPr>
                <a:defRPr/>
              </a:pPr>
              <a:t>‹#›</a:t>
            </a:fld>
            <a:endParaRPr lang="en-US" altLang="en-US"/>
          </a:p>
        </p:txBody>
      </p:sp>
    </p:spTree>
    <p:extLst>
      <p:ext uri="{BB962C8B-B14F-4D97-AF65-F5344CB8AC3E}">
        <p14:creationId xmlns:p14="http://schemas.microsoft.com/office/powerpoint/2010/main" val="2177022392"/>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BBF68185-7460-4F33-A0EF-253BE2732605}" type="slidenum">
              <a:rPr lang="en-US" altLang="en-US"/>
              <a:pPr>
                <a:defRPr/>
              </a:pPr>
              <a:t>‹#›</a:t>
            </a:fld>
            <a:endParaRPr lang="en-US" altLang="en-US"/>
          </a:p>
        </p:txBody>
      </p:sp>
    </p:spTree>
    <p:extLst>
      <p:ext uri="{BB962C8B-B14F-4D97-AF65-F5344CB8AC3E}">
        <p14:creationId xmlns:p14="http://schemas.microsoft.com/office/powerpoint/2010/main" val="1980694336"/>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F5B626-FD0F-AC4A-8A0A-8603F96A147F}" type="datetimeFigureOut">
              <a:rPr lang="en-US" smtClean="0"/>
              <a:t>7/10/24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947BA-CC7F-914C-BF06-02C60B6E182B}" type="slidenum">
              <a:rPr lang="en-US" smtClean="0"/>
              <a:t>‹#›</a:t>
            </a:fld>
            <a:endParaRPr lang="en-US"/>
          </a:p>
        </p:txBody>
      </p:sp>
    </p:spTree>
    <p:extLst>
      <p:ext uri="{BB962C8B-B14F-4D97-AF65-F5344CB8AC3E}">
        <p14:creationId xmlns:p14="http://schemas.microsoft.com/office/powerpoint/2010/main" val="3647138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3BF5B626-FD0F-AC4A-8A0A-8603F96A147F}" type="datetimeFigureOut">
              <a:rPr lang="en-US" smtClean="0"/>
              <a:t>7/10/24</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32947BA-CC7F-914C-BF06-02C60B6E182B}" type="slidenum">
              <a:rPr lang="en-US" smtClean="0"/>
              <a:t>‹#›</a:t>
            </a:fld>
            <a:endParaRPr lang="en-US"/>
          </a:p>
        </p:txBody>
      </p:sp>
    </p:spTree>
    <p:extLst>
      <p:ext uri="{BB962C8B-B14F-4D97-AF65-F5344CB8AC3E}">
        <p14:creationId xmlns:p14="http://schemas.microsoft.com/office/powerpoint/2010/main" val="1545928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F5B626-FD0F-AC4A-8A0A-8603F96A147F}" type="datetimeFigureOut">
              <a:rPr lang="en-US" smtClean="0"/>
              <a:t>7/10/24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2947BA-CC7F-914C-BF06-02C60B6E182B}" type="slidenum">
              <a:rPr lang="en-US" smtClean="0"/>
              <a:t>‹#›</a:t>
            </a:fld>
            <a:endParaRPr lang="en-US"/>
          </a:p>
        </p:txBody>
      </p:sp>
    </p:spTree>
    <p:extLst>
      <p:ext uri="{BB962C8B-B14F-4D97-AF65-F5344CB8AC3E}">
        <p14:creationId xmlns:p14="http://schemas.microsoft.com/office/powerpoint/2010/main" val="2826973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F5B626-FD0F-AC4A-8A0A-8603F96A147F}" type="datetimeFigureOut">
              <a:rPr lang="en-US" smtClean="0"/>
              <a:t>7/10/24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2947BA-CC7F-914C-BF06-02C60B6E182B}"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04810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F5B626-FD0F-AC4A-8A0A-8603F96A147F}" type="datetimeFigureOut">
              <a:rPr lang="en-US" smtClean="0"/>
              <a:t>7/10/24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2947BA-CC7F-914C-BF06-02C60B6E182B}"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32914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F5B626-FD0F-AC4A-8A0A-8603F96A147F}" type="datetimeFigureOut">
              <a:rPr lang="en-US" smtClean="0"/>
              <a:t>7/10/24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2947BA-CC7F-914C-BF06-02C60B6E182B}" type="slidenum">
              <a:rPr lang="en-US" smtClean="0"/>
              <a:t>‹#›</a:t>
            </a:fld>
            <a:endParaRPr lang="en-US"/>
          </a:p>
        </p:txBody>
      </p:sp>
    </p:spTree>
    <p:extLst>
      <p:ext uri="{BB962C8B-B14F-4D97-AF65-F5344CB8AC3E}">
        <p14:creationId xmlns:p14="http://schemas.microsoft.com/office/powerpoint/2010/main" val="417908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F5B626-FD0F-AC4A-8A0A-8603F96A147F}" type="datetimeFigureOut">
              <a:rPr lang="en-US" smtClean="0"/>
              <a:t>7/10/24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32947BA-CC7F-914C-BF06-02C60B6E182B}" type="slidenum">
              <a:rPr lang="en-US" smtClean="0"/>
              <a:t>‹#›</a:t>
            </a:fld>
            <a:endParaRPr lang="en-US"/>
          </a:p>
        </p:txBody>
      </p:sp>
    </p:spTree>
    <p:extLst>
      <p:ext uri="{BB962C8B-B14F-4D97-AF65-F5344CB8AC3E}">
        <p14:creationId xmlns:p14="http://schemas.microsoft.com/office/powerpoint/2010/main" val="2964357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F5B626-FD0F-AC4A-8A0A-8603F96A147F}" type="datetimeFigureOut">
              <a:rPr lang="en-US" smtClean="0"/>
              <a:t>7/10/24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32947BA-CC7F-914C-BF06-02C60B6E182B}" type="slidenum">
              <a:rPr lang="en-US" smtClean="0"/>
              <a:t>‹#›</a:t>
            </a:fld>
            <a:endParaRPr lang="en-US"/>
          </a:p>
        </p:txBody>
      </p:sp>
    </p:spTree>
    <p:extLst>
      <p:ext uri="{BB962C8B-B14F-4D97-AF65-F5344CB8AC3E}">
        <p14:creationId xmlns:p14="http://schemas.microsoft.com/office/powerpoint/2010/main" val="3712036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BF5B626-FD0F-AC4A-8A0A-8603F96A147F}" type="datetimeFigureOut">
              <a:rPr lang="en-US" smtClean="0"/>
              <a:t>7/10/24</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5">
                <a:duotone>
                  <a:schemeClr val="accent1">
                    <a:shade val="45000"/>
                    <a:satMod val="135000"/>
                  </a:schemeClr>
                  <a:prstClr val="white"/>
                </a:duotone>
                <a:extLst>
                  <a:ext uri="{BEBA8EAE-BF5A-486C-A8C5-ECC9F3942E4B}">
                    <a14:imgProps xmlns:a14="http://schemas.microsoft.com/office/drawing/2010/main">
                      <a14:imgLayer r:embed="rId1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32947BA-CC7F-914C-BF06-02C60B6E182B}" type="slidenum">
              <a:rPr lang="en-US" smtClean="0"/>
              <a:t>‹#›</a:t>
            </a:fld>
            <a:endParaRPr lang="en-US"/>
          </a:p>
        </p:txBody>
      </p:sp>
    </p:spTree>
    <p:extLst>
      <p:ext uri="{BB962C8B-B14F-4D97-AF65-F5344CB8AC3E}">
        <p14:creationId xmlns:p14="http://schemas.microsoft.com/office/powerpoint/2010/main" val="1919441156"/>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 id="2147484039" r:id="rId13"/>
  </p:sldLayoutIdLst>
  <p:txStyles>
    <p:titleStyle>
      <a:lvl1pPr algn="l" defTabSz="914400" rtl="0" eaLnBrk="1" latinLnBrk="0" hangingPunct="1">
        <a:lnSpc>
          <a:spcPct val="90000"/>
        </a:lnSpc>
        <a:spcBef>
          <a:spcPct val="0"/>
        </a:spcBef>
        <a:buNone/>
        <a:defRPr sz="5400" kern="1200" cap="all" baseline="0">
          <a:blipFill>
            <a:blip r:embed="rId17">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3Uo4HVTXeIo"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omments" Target="../comments/comment1.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dlvmurtEmO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XPzOuz1hldw"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microsoft.com/office/2007/relationships/hdphoto" Target="../media/hdphoto2.wdp"/><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43D0-9AC3-3348-8BBC-75E895CCDC52}"/>
              </a:ext>
            </a:extLst>
          </p:cNvPr>
          <p:cNvSpPr>
            <a:spLocks noGrp="1"/>
          </p:cNvSpPr>
          <p:nvPr>
            <p:ph type="ctrTitle"/>
          </p:nvPr>
        </p:nvSpPr>
        <p:spPr/>
        <p:txBody>
          <a:bodyPr/>
          <a:lstStyle/>
          <a:p>
            <a:r>
              <a:rPr lang="en-US" sz="10000" dirty="0"/>
              <a:t>Talk like a leader</a:t>
            </a:r>
          </a:p>
        </p:txBody>
      </p:sp>
      <p:sp>
        <p:nvSpPr>
          <p:cNvPr id="3" name="Subtitle 2">
            <a:extLst>
              <a:ext uri="{FF2B5EF4-FFF2-40B4-BE49-F238E27FC236}">
                <a16:creationId xmlns:a16="http://schemas.microsoft.com/office/drawing/2014/main" id="{C5F1FFBE-8CCF-724E-9932-6EBE74A18B2F}"/>
              </a:ext>
            </a:extLst>
          </p:cNvPr>
          <p:cNvSpPr>
            <a:spLocks noGrp="1"/>
          </p:cNvSpPr>
          <p:nvPr>
            <p:ph type="subTitle" idx="1"/>
          </p:nvPr>
        </p:nvSpPr>
        <p:spPr>
          <a:xfrm>
            <a:off x="914400" y="4389119"/>
            <a:ext cx="8609428" cy="1913207"/>
          </a:xfrm>
        </p:spPr>
        <p:txBody>
          <a:bodyPr>
            <a:noAutofit/>
          </a:bodyPr>
          <a:lstStyle/>
          <a:p>
            <a:r>
              <a:rPr lang="en-US" sz="4400" dirty="0"/>
              <a:t>How to Have Effective Everyday Conversations with Soldiers</a:t>
            </a:r>
          </a:p>
        </p:txBody>
      </p:sp>
    </p:spTree>
    <p:extLst>
      <p:ext uri="{BB962C8B-B14F-4D97-AF65-F5344CB8AC3E}">
        <p14:creationId xmlns:p14="http://schemas.microsoft.com/office/powerpoint/2010/main" val="1184239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nvGrpSpPr>
          <p:cNvPr id="30" name="Group 2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31" name="Oval 3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2" name="Oval 3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Title 8"/>
          <p:cNvSpPr>
            <a:spLocks noGrp="1"/>
          </p:cNvSpPr>
          <p:nvPr>
            <p:ph type="title"/>
          </p:nvPr>
        </p:nvSpPr>
        <p:spPr>
          <a:xfrm>
            <a:off x="1490145" y="2376862"/>
            <a:ext cx="2640646" cy="2104273"/>
          </a:xfrm>
          <a:noFill/>
        </p:spPr>
        <p:txBody>
          <a:bodyPr>
            <a:normAutofit/>
          </a:bodyPr>
          <a:lstStyle/>
          <a:p>
            <a:pPr algn="ctr"/>
            <a:r>
              <a:rPr lang="en-US" sz="3000" dirty="0">
                <a:solidFill>
                  <a:srgbClr val="FFFFFF"/>
                </a:solidFill>
                <a:cs typeface="Calibri" panose="020F0502020204030204" pitchFamily="34" charset="0"/>
              </a:rPr>
              <a:t>Soldier A</a:t>
            </a:r>
          </a:p>
        </p:txBody>
      </p:sp>
      <p:sp>
        <p:nvSpPr>
          <p:cNvPr id="34" name="Rectangle 3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Content Placeholder 11"/>
          <p:cNvSpPr>
            <a:spLocks noGrp="1"/>
          </p:cNvSpPr>
          <p:nvPr>
            <p:ph idx="1"/>
          </p:nvPr>
        </p:nvSpPr>
        <p:spPr>
          <a:xfrm>
            <a:off x="6095999" y="631876"/>
            <a:ext cx="5397305" cy="5768924"/>
          </a:xfrm>
        </p:spPr>
        <p:txBody>
          <a:bodyPr anchor="ctr">
            <a:normAutofit/>
          </a:bodyPr>
          <a:lstStyle/>
          <a:p>
            <a:r>
              <a:rPr lang="en-US" sz="2200" dirty="0"/>
              <a:t>Returning from deployment; reputation for being smart, a leader</a:t>
            </a:r>
          </a:p>
          <a:p>
            <a:r>
              <a:rPr lang="en-US" sz="2200" dirty="0"/>
              <a:t>When in garrison, history of poor performance and heavy drinking</a:t>
            </a:r>
          </a:p>
          <a:p>
            <a:r>
              <a:rPr lang="en-US" sz="2200" dirty="0"/>
              <a:t>Previous arrest, license suspension for DWI</a:t>
            </a:r>
          </a:p>
          <a:p>
            <a:r>
              <a:rPr lang="en-US" sz="2200" dirty="0"/>
              <a:t>At times, was a poor influence on other squad members</a:t>
            </a:r>
          </a:p>
          <a:p>
            <a:r>
              <a:rPr lang="en-US" sz="2200" dirty="0"/>
              <a:t>Married with two young children</a:t>
            </a:r>
          </a:p>
          <a:p>
            <a:r>
              <a:rPr lang="en-US" sz="2200" dirty="0"/>
              <a:t>On time to formation this week, but looks worn out</a:t>
            </a:r>
          </a:p>
          <a:p>
            <a:endParaRPr lang="en-US" dirty="0"/>
          </a:p>
          <a:p>
            <a:pPr marL="0" indent="0">
              <a:buNone/>
            </a:pPr>
            <a:r>
              <a:rPr lang="en-US" sz="3200" i="1" dirty="0"/>
              <a:t>What would a leader notice?</a:t>
            </a:r>
            <a:endParaRPr lang="en-US" sz="3200" dirty="0"/>
          </a:p>
        </p:txBody>
      </p:sp>
    </p:spTree>
    <p:extLst>
      <p:ext uri="{BB962C8B-B14F-4D97-AF65-F5344CB8AC3E}">
        <p14:creationId xmlns:p14="http://schemas.microsoft.com/office/powerpoint/2010/main" val="2921987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nvGrpSpPr>
          <p:cNvPr id="30" name="Group 2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31" name="Oval 3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2" name="Oval 3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Title 8"/>
          <p:cNvSpPr>
            <a:spLocks noGrp="1"/>
          </p:cNvSpPr>
          <p:nvPr>
            <p:ph type="title"/>
          </p:nvPr>
        </p:nvSpPr>
        <p:spPr>
          <a:xfrm>
            <a:off x="1490145" y="2376862"/>
            <a:ext cx="2640646" cy="2104273"/>
          </a:xfrm>
          <a:noFill/>
        </p:spPr>
        <p:txBody>
          <a:bodyPr>
            <a:normAutofit/>
          </a:bodyPr>
          <a:lstStyle/>
          <a:p>
            <a:pPr algn="ctr"/>
            <a:r>
              <a:rPr lang="en-US" sz="3000" dirty="0">
                <a:solidFill>
                  <a:srgbClr val="FFFFFF"/>
                </a:solidFill>
                <a:cs typeface="Calibri" panose="020F0502020204030204" pitchFamily="34" charset="0"/>
              </a:rPr>
              <a:t>Soldier B</a:t>
            </a:r>
          </a:p>
        </p:txBody>
      </p:sp>
      <p:sp>
        <p:nvSpPr>
          <p:cNvPr id="34" name="Rectangle 3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Content Placeholder 11"/>
          <p:cNvSpPr>
            <a:spLocks noGrp="1"/>
          </p:cNvSpPr>
          <p:nvPr>
            <p:ph idx="1"/>
          </p:nvPr>
        </p:nvSpPr>
        <p:spPr>
          <a:xfrm>
            <a:off x="6081089" y="914400"/>
            <a:ext cx="5373734" cy="5218206"/>
          </a:xfrm>
        </p:spPr>
        <p:txBody>
          <a:bodyPr anchor="ctr">
            <a:normAutofit/>
          </a:bodyPr>
          <a:lstStyle/>
          <a:p>
            <a:r>
              <a:rPr lang="en-US" sz="2200" dirty="0"/>
              <a:t>Newly enlisted</a:t>
            </a:r>
          </a:p>
          <a:p>
            <a:r>
              <a:rPr lang="en-US" sz="2200" dirty="0"/>
              <a:t>Nice enough, but lacks many life skills</a:t>
            </a:r>
          </a:p>
          <a:p>
            <a:r>
              <a:rPr lang="en-US" sz="2200" dirty="0"/>
              <a:t>History of poor financial decisions</a:t>
            </a:r>
          </a:p>
          <a:p>
            <a:r>
              <a:rPr lang="en-US" sz="2200" dirty="0"/>
              <a:t>Puts little effort into training, spends time eating junk food and playing video games</a:t>
            </a:r>
          </a:p>
          <a:p>
            <a:r>
              <a:rPr lang="en-US" sz="2200" dirty="0"/>
              <a:t>Seems easily influenced. You’re worried other Soldiers may be a bad influence on him</a:t>
            </a:r>
          </a:p>
          <a:p>
            <a:endParaRPr lang="en-US" dirty="0"/>
          </a:p>
          <a:p>
            <a:pPr marL="0" indent="0">
              <a:buNone/>
            </a:pPr>
            <a:r>
              <a:rPr lang="en-US" sz="3200" i="1" dirty="0"/>
              <a:t>What would a leader notice?</a:t>
            </a:r>
            <a:endParaRPr lang="en-US" sz="3200" dirty="0"/>
          </a:p>
          <a:p>
            <a:endParaRPr lang="en-US" dirty="0"/>
          </a:p>
        </p:txBody>
      </p:sp>
    </p:spTree>
    <p:extLst>
      <p:ext uri="{BB962C8B-B14F-4D97-AF65-F5344CB8AC3E}">
        <p14:creationId xmlns:p14="http://schemas.microsoft.com/office/powerpoint/2010/main" val="2589965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B8F9504C-5A5A-6F4E-A019-B791E8F327A0}"/>
              </a:ext>
            </a:extLst>
          </p:cNvPr>
          <p:cNvGraphicFramePr>
            <a:graphicFrameLocks noGrp="1"/>
          </p:cNvGraphicFramePr>
          <p:nvPr>
            <p:ph sz="quarter" idx="2"/>
            <p:extLst>
              <p:ext uri="{D42A27DB-BD31-4B8C-83A1-F6EECF244321}">
                <p14:modId xmlns:p14="http://schemas.microsoft.com/office/powerpoint/2010/main" val="1630882326"/>
              </p:ext>
            </p:extLst>
          </p:nvPr>
        </p:nvGraphicFramePr>
        <p:xfrm>
          <a:off x="6850966" y="1688123"/>
          <a:ext cx="4389120" cy="4719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B83D80BB-DB6E-A047-BA19-877C017D7322}"/>
              </a:ext>
            </a:extLst>
          </p:cNvPr>
          <p:cNvSpPr txBox="1"/>
          <p:nvPr/>
        </p:nvSpPr>
        <p:spPr>
          <a:xfrm>
            <a:off x="4676475" y="3306277"/>
            <a:ext cx="1948110" cy="1015663"/>
          </a:xfrm>
          <a:prstGeom prst="rect">
            <a:avLst/>
          </a:prstGeom>
          <a:noFill/>
        </p:spPr>
        <p:txBody>
          <a:bodyPr wrap="square" rtlCol="0">
            <a:spAutoFit/>
          </a:bodyPr>
          <a:lstStyle/>
          <a:p>
            <a:pPr algn="ctr"/>
            <a:r>
              <a:rPr lang="en-US" sz="2000" b="1" dirty="0">
                <a:solidFill>
                  <a:schemeClr val="accent1"/>
                </a:solidFill>
              </a:rPr>
              <a:t>Behavior Change that Sticks</a:t>
            </a:r>
          </a:p>
        </p:txBody>
      </p:sp>
      <p:cxnSp>
        <p:nvCxnSpPr>
          <p:cNvPr id="4" name="Straight Connector 3">
            <a:extLst>
              <a:ext uri="{FF2B5EF4-FFF2-40B4-BE49-F238E27FC236}">
                <a16:creationId xmlns:a16="http://schemas.microsoft.com/office/drawing/2014/main" id="{D18F5361-6B20-FE4C-A2D9-F2DD20D1FEE7}"/>
              </a:ext>
            </a:extLst>
          </p:cNvPr>
          <p:cNvCxnSpPr>
            <a:cxnSpLocks/>
          </p:cNvCxnSpPr>
          <p:nvPr/>
        </p:nvCxnSpPr>
        <p:spPr>
          <a:xfrm flipH="1" flipV="1">
            <a:off x="5876857" y="4321940"/>
            <a:ext cx="544794" cy="337557"/>
          </a:xfrm>
          <a:prstGeom prst="line">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9EBD418F-8050-7441-BD40-BD38006D1806}"/>
              </a:ext>
            </a:extLst>
          </p:cNvPr>
          <p:cNvSpPr txBox="1">
            <a:spLocks/>
          </p:cNvSpPr>
          <p:nvPr/>
        </p:nvSpPr>
        <p:spPr>
          <a:xfrm>
            <a:off x="744432" y="1825625"/>
            <a:ext cx="3629340" cy="4437982"/>
          </a:xfrm>
          <a:prstGeom prst="rect">
            <a:avLst/>
          </a:prstGeom>
          <a:noFill/>
          <a:ln>
            <a:noFill/>
          </a:ln>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sz="2600" dirty="0"/>
              <a:t>Some people are very ready; others not so much</a:t>
            </a:r>
          </a:p>
          <a:p>
            <a:r>
              <a:rPr lang="en-US" sz="2600" dirty="0"/>
              <a:t>The “stages of change” describe how people change</a:t>
            </a:r>
          </a:p>
          <a:p>
            <a:r>
              <a:rPr lang="en-US" sz="2600" dirty="0"/>
              <a:t>Most times, people progress through a series of stages when thinking about change </a:t>
            </a:r>
          </a:p>
        </p:txBody>
      </p:sp>
      <p:sp>
        <p:nvSpPr>
          <p:cNvPr id="9" name="Title 1">
            <a:extLst>
              <a:ext uri="{FF2B5EF4-FFF2-40B4-BE49-F238E27FC236}">
                <a16:creationId xmlns:a16="http://schemas.microsoft.com/office/drawing/2014/main" id="{14F68630-C4B3-594C-811D-84634BAA2F93}"/>
              </a:ext>
            </a:extLst>
          </p:cNvPr>
          <p:cNvSpPr>
            <a:spLocks noGrp="1"/>
          </p:cNvSpPr>
          <p:nvPr>
            <p:ph type="title"/>
          </p:nvPr>
        </p:nvSpPr>
        <p:spPr>
          <a:xfrm>
            <a:off x="865958" y="216281"/>
            <a:ext cx="10496799" cy="1609344"/>
          </a:xfrm>
        </p:spPr>
        <p:txBody>
          <a:bodyPr/>
          <a:lstStyle/>
          <a:p>
            <a:pPr algn="ctr"/>
            <a:r>
              <a:rPr lang="en-US" dirty="0">
                <a:solidFill>
                  <a:schemeClr val="accent1"/>
                </a:solidFill>
              </a:rPr>
              <a:t>Readiness is on a continuum</a:t>
            </a:r>
          </a:p>
        </p:txBody>
      </p:sp>
    </p:spTree>
    <p:extLst>
      <p:ext uri="{BB962C8B-B14F-4D97-AF65-F5344CB8AC3E}">
        <p14:creationId xmlns:p14="http://schemas.microsoft.com/office/powerpoint/2010/main" val="308410617"/>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68" name="Oval 67">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69" name="Oval 68">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1" name="Rectangle 70">
            <a:extLst>
              <a:ext uri="{FF2B5EF4-FFF2-40B4-BE49-F238E27FC236}">
                <a16:creationId xmlns:a16="http://schemas.microsoft.com/office/drawing/2014/main" id="{0680B5D0-24EC-465A-A0E6-C4DF951E0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a:extLst>
              <a:ext uri="{FF2B5EF4-FFF2-40B4-BE49-F238E27FC236}">
                <a16:creationId xmlns:a16="http://schemas.microsoft.com/office/drawing/2014/main" id="{30BF1B50-A83E-4ED6-A2AA-C943C1F89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1F31E8B2-210B-4B90-83BB-3B180732E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ECAD182-2FA1-6547-A840-165E5E442575}"/>
              </a:ext>
            </a:extLst>
          </p:cNvPr>
          <p:cNvSpPr>
            <a:spLocks noGrp="1" noChangeArrowheads="1"/>
          </p:cNvSpPr>
          <p:nvPr>
            <p:ph type="title"/>
          </p:nvPr>
        </p:nvSpPr>
        <p:spPr>
          <a:xfrm>
            <a:off x="8200102" y="1432222"/>
            <a:ext cx="2818417" cy="3735367"/>
          </a:xfrm>
        </p:spPr>
        <p:txBody>
          <a:bodyPr vert="horz" lIns="91440" tIns="45720" rIns="91440" bIns="45720" rtlCol="0" anchor="ctr">
            <a:normAutofit/>
          </a:bodyPr>
          <a:lstStyle/>
          <a:p>
            <a:pPr>
              <a:lnSpc>
                <a:spcPct val="80000"/>
              </a:lnSpc>
            </a:pPr>
            <a:r>
              <a:rPr lang="en-US" sz="4200">
                <a:blipFill dpi="0" rotWithShape="1">
                  <a:blip r:embed="rId5"/>
                  <a:srcRect/>
                  <a:tile tx="6350" ty="-127000" sx="65000" sy="64000" flip="none" algn="tl"/>
                </a:blipFill>
              </a:rPr>
              <a:t>Imagine a Soldier with a history of problem drinking…</a:t>
            </a:r>
            <a:endParaRPr lang="en-US" sz="4200" dirty="0">
              <a:blipFill dpi="0" rotWithShape="1">
                <a:blip r:embed="rId5"/>
                <a:srcRect/>
                <a:tile tx="6350" ty="-127000" sx="65000" sy="64000" flip="none" algn="tl"/>
              </a:blipFill>
            </a:endParaRPr>
          </a:p>
        </p:txBody>
      </p:sp>
      <p:sp>
        <p:nvSpPr>
          <p:cNvPr id="77" name="Rectangle 76">
            <a:extLst>
              <a:ext uri="{FF2B5EF4-FFF2-40B4-BE49-F238E27FC236}">
                <a16:creationId xmlns:a16="http://schemas.microsoft.com/office/drawing/2014/main" id="{6B387409-2B98-40F8-A65F-EF7CF989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C9E5F284-A588-4AE7-A36D-1C93E4FD02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80" name="Oval 79">
              <a:extLst>
                <a:ext uri="{FF2B5EF4-FFF2-40B4-BE49-F238E27FC236}">
                  <a16:creationId xmlns:a16="http://schemas.microsoft.com/office/drawing/2014/main" id="{45D7D540-5CF2-4FC1-BE53-277CC22C0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1" name="Oval 80">
              <a:extLst>
                <a:ext uri="{FF2B5EF4-FFF2-40B4-BE49-F238E27FC236}">
                  <a16:creationId xmlns:a16="http://schemas.microsoft.com/office/drawing/2014/main" id="{916C9AA0-DC0C-49A1-ACDF-10BD6D739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6" name="Table 5">
            <a:extLst>
              <a:ext uri="{FF2B5EF4-FFF2-40B4-BE49-F238E27FC236}">
                <a16:creationId xmlns:a16="http://schemas.microsoft.com/office/drawing/2014/main" id="{5757049C-8866-ED4E-AB4B-3A1EC2F21CD3}"/>
              </a:ext>
            </a:extLst>
          </p:cNvPr>
          <p:cNvGraphicFramePr>
            <a:graphicFrameLocks noGrp="1"/>
          </p:cNvGraphicFramePr>
          <p:nvPr>
            <p:extLst>
              <p:ext uri="{D42A27DB-BD31-4B8C-83A1-F6EECF244321}">
                <p14:modId xmlns:p14="http://schemas.microsoft.com/office/powerpoint/2010/main" val="4145373302"/>
              </p:ext>
            </p:extLst>
          </p:nvPr>
        </p:nvGraphicFramePr>
        <p:xfrm>
          <a:off x="920834" y="1110053"/>
          <a:ext cx="6631745" cy="4615438"/>
        </p:xfrm>
        <a:graphic>
          <a:graphicData uri="http://schemas.openxmlformats.org/drawingml/2006/table">
            <a:tbl>
              <a:tblPr firstRow="1" firstCol="1" bandRow="1">
                <a:tableStyleId>{69012ECD-51FC-41F1-AA8D-1B2483CD663E}</a:tableStyleId>
              </a:tblPr>
              <a:tblGrid>
                <a:gridCol w="2217125">
                  <a:extLst>
                    <a:ext uri="{9D8B030D-6E8A-4147-A177-3AD203B41FA5}">
                      <a16:colId xmlns:a16="http://schemas.microsoft.com/office/drawing/2014/main" val="2243736202"/>
                    </a:ext>
                  </a:extLst>
                </a:gridCol>
                <a:gridCol w="4414620">
                  <a:extLst>
                    <a:ext uri="{9D8B030D-6E8A-4147-A177-3AD203B41FA5}">
                      <a16:colId xmlns:a16="http://schemas.microsoft.com/office/drawing/2014/main" val="4270995118"/>
                    </a:ext>
                  </a:extLst>
                </a:gridCol>
              </a:tblGrid>
              <a:tr h="275634">
                <a:tc>
                  <a:txBody>
                    <a:bodyPr/>
                    <a:lstStyle/>
                    <a:p>
                      <a:pPr marL="0" marR="0">
                        <a:spcBef>
                          <a:spcPts val="0"/>
                        </a:spcBef>
                        <a:spcAft>
                          <a:spcPts val="0"/>
                        </a:spcAft>
                        <a:tabLst>
                          <a:tab pos="457200" algn="l"/>
                          <a:tab pos="914400" algn="l"/>
                          <a:tab pos="5715000" algn="l"/>
                        </a:tabLst>
                      </a:pPr>
                      <a:r>
                        <a:rPr lang="en-US" sz="1400" dirty="0">
                          <a:effectLst/>
                        </a:rPr>
                        <a:t>Stage of Change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45" marR="36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457200" algn="l"/>
                          <a:tab pos="914400" algn="l"/>
                          <a:tab pos="5715000" algn="l"/>
                        </a:tabLst>
                      </a:pPr>
                      <a:r>
                        <a:rPr lang="en-US" sz="1400" dirty="0">
                          <a:effectLst/>
                        </a:rPr>
                        <a:t>What the Soldier might Say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45" marR="36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1840046"/>
                  </a:ext>
                </a:extLst>
              </a:tr>
              <a:tr h="615700">
                <a:tc>
                  <a:txBody>
                    <a:bodyPr/>
                    <a:lstStyle/>
                    <a:p>
                      <a:pPr marL="0" marR="0">
                        <a:spcBef>
                          <a:spcPts val="0"/>
                        </a:spcBef>
                        <a:spcAft>
                          <a:spcPts val="0"/>
                        </a:spcAft>
                        <a:tabLst>
                          <a:tab pos="457200" algn="l"/>
                          <a:tab pos="914400" algn="l"/>
                          <a:tab pos="5715000" algn="l"/>
                        </a:tabLst>
                      </a:pPr>
                      <a:r>
                        <a:rPr lang="en-US" sz="1600" dirty="0">
                          <a:effectLst/>
                        </a:rPr>
                        <a:t>Precontemplation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045" marR="36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457200" algn="l"/>
                          <a:tab pos="914400" algn="l"/>
                          <a:tab pos="5715000" algn="l"/>
                        </a:tabLst>
                      </a:pPr>
                      <a:r>
                        <a:rPr lang="en-US" sz="1600" i="1">
                          <a:effectLst/>
                        </a:rPr>
                        <a:t>I work hard during the week. I deserve to have a good time when I’m off duty.</a:t>
                      </a:r>
                      <a:endParaRPr lang="en-US" sz="1600" i="1">
                        <a:effectLst/>
                        <a:latin typeface="Calibri" panose="020F0502020204030204" pitchFamily="34" charset="0"/>
                        <a:ea typeface="Calibri" panose="020F0502020204030204" pitchFamily="34" charset="0"/>
                        <a:cs typeface="Times New Roman" panose="02020603050405020304" pitchFamily="18" charset="0"/>
                      </a:endParaRPr>
                    </a:p>
                  </a:txBody>
                  <a:tcPr marL="36045" marR="36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7326162"/>
                  </a:ext>
                </a:extLst>
              </a:tr>
              <a:tr h="902071">
                <a:tc>
                  <a:txBody>
                    <a:bodyPr/>
                    <a:lstStyle/>
                    <a:p>
                      <a:pPr marL="0" marR="0">
                        <a:spcBef>
                          <a:spcPts val="0"/>
                        </a:spcBef>
                        <a:spcAft>
                          <a:spcPts val="0"/>
                        </a:spcAft>
                        <a:tabLst>
                          <a:tab pos="457200" algn="l"/>
                          <a:tab pos="914400" algn="l"/>
                          <a:tab pos="5715000" algn="l"/>
                        </a:tabLst>
                      </a:pPr>
                      <a:r>
                        <a:rPr lang="en-US" sz="1600" dirty="0">
                          <a:effectLst/>
                        </a:rPr>
                        <a:t>Contemplation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045" marR="36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457200" algn="l"/>
                          <a:tab pos="914400" algn="l"/>
                          <a:tab pos="5715000" algn="l"/>
                        </a:tabLst>
                      </a:pPr>
                      <a:r>
                        <a:rPr lang="en-US" sz="1600" i="1" dirty="0">
                          <a:effectLst/>
                        </a:rPr>
                        <a:t>I like to go out on the weekend, but I can definitely overdo it at times. If I’m hung over, I’m really dragging the next day.</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36045" marR="36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6468009"/>
                  </a:ext>
                </a:extLst>
              </a:tr>
              <a:tr h="1188442">
                <a:tc>
                  <a:txBody>
                    <a:bodyPr/>
                    <a:lstStyle/>
                    <a:p>
                      <a:pPr marL="0" marR="0">
                        <a:spcBef>
                          <a:spcPts val="0"/>
                        </a:spcBef>
                        <a:spcAft>
                          <a:spcPts val="0"/>
                        </a:spcAft>
                        <a:tabLst>
                          <a:tab pos="457200" algn="l"/>
                          <a:tab pos="914400" algn="l"/>
                          <a:tab pos="5715000" algn="l"/>
                        </a:tabLst>
                      </a:pPr>
                      <a:r>
                        <a:rPr lang="en-US" sz="1600" dirty="0">
                          <a:effectLst/>
                        </a:rPr>
                        <a:t>Preparation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045" marR="36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457200" algn="l"/>
                          <a:tab pos="914400" algn="l"/>
                          <a:tab pos="5715000" algn="l"/>
                        </a:tabLst>
                      </a:pPr>
                      <a:r>
                        <a:rPr lang="en-US" sz="1600" i="1" dirty="0">
                          <a:effectLst/>
                        </a:rPr>
                        <a:t>When I move off base, I’m definitely slowing down. I need to get serious about my college credits so I have my associate’s degree by the time I’m done with active duty.</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36045" marR="36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8237121"/>
                  </a:ext>
                </a:extLst>
              </a:tr>
              <a:tr h="615700">
                <a:tc>
                  <a:txBody>
                    <a:bodyPr/>
                    <a:lstStyle/>
                    <a:p>
                      <a:pPr marL="0" marR="0">
                        <a:spcBef>
                          <a:spcPts val="0"/>
                        </a:spcBef>
                        <a:spcAft>
                          <a:spcPts val="0"/>
                        </a:spcAft>
                        <a:tabLst>
                          <a:tab pos="457200" algn="l"/>
                          <a:tab pos="914400" algn="l"/>
                          <a:tab pos="5715000" algn="l"/>
                        </a:tabLst>
                      </a:pPr>
                      <a:r>
                        <a:rPr lang="en-US" sz="1600" dirty="0">
                          <a:effectLst/>
                        </a:rPr>
                        <a:t>Action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045" marR="36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457200" algn="l"/>
                          <a:tab pos="914400" algn="l"/>
                          <a:tab pos="5715000" algn="l"/>
                        </a:tabLst>
                      </a:pPr>
                      <a:r>
                        <a:rPr lang="en-US" sz="1600" i="1">
                          <a:effectLst/>
                        </a:rPr>
                        <a:t>I’ve been drinking a lot less the last couple weeks. I just look for something else to do on the weekend. </a:t>
                      </a:r>
                      <a:endParaRPr lang="en-US" sz="1600" i="1">
                        <a:effectLst/>
                        <a:latin typeface="Calibri" panose="020F0502020204030204" pitchFamily="34" charset="0"/>
                        <a:ea typeface="Calibri" panose="020F0502020204030204" pitchFamily="34" charset="0"/>
                        <a:cs typeface="Times New Roman" panose="02020603050405020304" pitchFamily="18" charset="0"/>
                      </a:endParaRPr>
                    </a:p>
                  </a:txBody>
                  <a:tcPr marL="36045" marR="36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022332"/>
                  </a:ext>
                </a:extLst>
              </a:tr>
              <a:tr h="902071">
                <a:tc>
                  <a:txBody>
                    <a:bodyPr/>
                    <a:lstStyle/>
                    <a:p>
                      <a:pPr marL="0" marR="0">
                        <a:spcBef>
                          <a:spcPts val="0"/>
                        </a:spcBef>
                        <a:spcAft>
                          <a:spcPts val="0"/>
                        </a:spcAft>
                        <a:tabLst>
                          <a:tab pos="457200" algn="l"/>
                          <a:tab pos="914400" algn="l"/>
                          <a:tab pos="5715000" algn="l"/>
                        </a:tabLst>
                      </a:pPr>
                      <a:r>
                        <a:rPr lang="en-US" sz="1600">
                          <a:effectLst/>
                        </a:rPr>
                        <a:t>Maintenance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6045" marR="36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457200" algn="l"/>
                          <a:tab pos="914400" algn="l"/>
                          <a:tab pos="5715000" algn="l"/>
                        </a:tabLst>
                      </a:pPr>
                      <a:r>
                        <a:rPr lang="en-US" sz="1600" i="1" dirty="0">
                          <a:effectLst/>
                        </a:rPr>
                        <a:t>The first few months I hit it pretty hard on the weekends, but since getting promoted, I’m more careful about how I spend my free time. </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36045" marR="36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4994330"/>
                  </a:ext>
                </a:extLst>
              </a:tr>
            </a:tbl>
          </a:graphicData>
        </a:graphic>
      </p:graphicFrame>
    </p:spTree>
    <p:extLst>
      <p:ext uri="{BB962C8B-B14F-4D97-AF65-F5344CB8AC3E}">
        <p14:creationId xmlns:p14="http://schemas.microsoft.com/office/powerpoint/2010/main" val="3700692424"/>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5A5C219-C164-8940-85C3-85FBFE7917EB}"/>
              </a:ext>
            </a:extLst>
          </p:cNvPr>
          <p:cNvSpPr txBox="1">
            <a:spLocks/>
          </p:cNvSpPr>
          <p:nvPr/>
        </p:nvSpPr>
        <p:spPr>
          <a:xfrm>
            <a:off x="662555" y="1901031"/>
            <a:ext cx="4724401" cy="4351338"/>
          </a:xfrm>
          <a:prstGeom prst="rect">
            <a:avLst/>
          </a:prstGeom>
          <a:no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0" indent="-225425">
              <a:buClr>
                <a:schemeClr val="accent1">
                  <a:lumMod val="75000"/>
                </a:schemeClr>
              </a:buClr>
              <a:buFont typeface="Wingdings" pitchFamily="2" charset="2"/>
              <a:buChar char="§"/>
            </a:pPr>
            <a:r>
              <a:rPr lang="en-US" sz="3000" i="1" dirty="0"/>
              <a:t>Why</a:t>
            </a:r>
            <a:r>
              <a:rPr lang="en-US" sz="3000" dirty="0"/>
              <a:t> people do things makes a difference</a:t>
            </a:r>
          </a:p>
          <a:p>
            <a:pPr marL="63500" indent="-225425">
              <a:buClr>
                <a:schemeClr val="accent1">
                  <a:lumMod val="75000"/>
                </a:schemeClr>
              </a:buClr>
              <a:buFont typeface="Wingdings" pitchFamily="2" charset="2"/>
              <a:buChar char="§"/>
            </a:pPr>
            <a:r>
              <a:rPr lang="en-US" sz="3000" dirty="0"/>
              <a:t>“Self determination” describes </a:t>
            </a:r>
            <a:r>
              <a:rPr lang="en-US" sz="3000" u="sng" dirty="0"/>
              <a:t>why</a:t>
            </a:r>
            <a:r>
              <a:rPr lang="en-US" sz="3000" dirty="0"/>
              <a:t> people change</a:t>
            </a:r>
          </a:p>
          <a:p>
            <a:pPr marL="63500" indent="-225425">
              <a:buClr>
                <a:schemeClr val="accent1">
                  <a:lumMod val="75000"/>
                </a:schemeClr>
              </a:buClr>
              <a:buFont typeface="Wingdings" pitchFamily="2" charset="2"/>
              <a:buChar char="§"/>
            </a:pPr>
            <a:r>
              <a:rPr lang="en-US" sz="3000" dirty="0"/>
              <a:t>Some changes are more likely to stick, for instance when people make changes because of internal motivation (vs. external pressure)</a:t>
            </a:r>
          </a:p>
          <a:p>
            <a:pPr lvl="1"/>
            <a:endParaRPr lang="en-US" dirty="0"/>
          </a:p>
        </p:txBody>
      </p:sp>
      <p:sp>
        <p:nvSpPr>
          <p:cNvPr id="7" name="Title 1">
            <a:extLst>
              <a:ext uri="{FF2B5EF4-FFF2-40B4-BE49-F238E27FC236}">
                <a16:creationId xmlns:a16="http://schemas.microsoft.com/office/drawing/2014/main" id="{6012E029-F1B0-894A-961F-11638B81A8D3}"/>
              </a:ext>
            </a:extLst>
          </p:cNvPr>
          <p:cNvSpPr txBox="1">
            <a:spLocks/>
          </p:cNvSpPr>
          <p:nvPr/>
        </p:nvSpPr>
        <p:spPr>
          <a:xfrm>
            <a:off x="683172" y="216281"/>
            <a:ext cx="10670628"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dirty="0">
                <a:solidFill>
                  <a:schemeClr val="accent1"/>
                </a:solidFill>
              </a:rPr>
              <a:t>Some changes stick </a:t>
            </a:r>
            <a:r>
              <a:rPr lang="en-US">
                <a:solidFill>
                  <a:schemeClr val="accent1"/>
                </a:solidFill>
              </a:rPr>
              <a:t>better than others</a:t>
            </a:r>
            <a:endParaRPr lang="en-US" dirty="0">
              <a:solidFill>
                <a:schemeClr val="accent1"/>
              </a:solidFill>
            </a:endParaRPr>
          </a:p>
        </p:txBody>
      </p:sp>
      <p:sp>
        <p:nvSpPr>
          <p:cNvPr id="5" name="Title 3">
            <a:extLst>
              <a:ext uri="{FF2B5EF4-FFF2-40B4-BE49-F238E27FC236}">
                <a16:creationId xmlns:a16="http://schemas.microsoft.com/office/drawing/2014/main" id="{ACD3D7C2-096A-6542-8BBB-606204C97647}"/>
              </a:ext>
            </a:extLst>
          </p:cNvPr>
          <p:cNvSpPr>
            <a:spLocks noGrp="1"/>
          </p:cNvSpPr>
          <p:nvPr>
            <p:ph type="title"/>
          </p:nvPr>
        </p:nvSpPr>
        <p:spPr>
          <a:xfrm>
            <a:off x="5386956" y="2772235"/>
            <a:ext cx="2645696" cy="2260141"/>
          </a:xfrm>
        </p:spPr>
        <p:txBody>
          <a:bodyPr>
            <a:noAutofit/>
          </a:bodyPr>
          <a:lstStyle/>
          <a:p>
            <a:pPr algn="ctr">
              <a:defRPr/>
            </a:pPr>
            <a:r>
              <a:rPr lang="en-US" sz="3200" dirty="0">
                <a:solidFill>
                  <a:schemeClr val="accent1"/>
                </a:solidFill>
                <a:cs typeface="Calibri" panose="020F0502020204030204" pitchFamily="34" charset="0"/>
              </a:rPr>
              <a:t>behavior is more likely to stick if people believe…</a:t>
            </a:r>
            <a:endParaRPr lang="en-US" sz="4000" b="1" dirty="0">
              <a:solidFill>
                <a:schemeClr val="accent1"/>
              </a:solidFill>
              <a:cs typeface="Calibri" panose="020F0502020204030204" pitchFamily="34" charset="0"/>
            </a:endParaRPr>
          </a:p>
        </p:txBody>
      </p:sp>
      <p:sp>
        <p:nvSpPr>
          <p:cNvPr id="6" name="TextBox 5">
            <a:extLst>
              <a:ext uri="{FF2B5EF4-FFF2-40B4-BE49-F238E27FC236}">
                <a16:creationId xmlns:a16="http://schemas.microsoft.com/office/drawing/2014/main" id="{AB0645EB-6301-3649-BDDA-B6631CBC8F89}"/>
              </a:ext>
            </a:extLst>
          </p:cNvPr>
          <p:cNvSpPr txBox="1">
            <a:spLocks noChangeArrowheads="1"/>
          </p:cNvSpPr>
          <p:nvPr/>
        </p:nvSpPr>
        <p:spPr bwMode="auto">
          <a:xfrm>
            <a:off x="9411284" y="2219699"/>
            <a:ext cx="1843794" cy="969496"/>
          </a:xfrm>
          <a:prstGeom prst="rect">
            <a:avLst/>
          </a:prstGeom>
          <a:noFill/>
          <a:ln w="9525">
            <a:noFill/>
            <a:miter lim="800000"/>
            <a:headEnd/>
            <a:tailEnd/>
          </a:ln>
        </p:spPr>
        <p:txBody>
          <a:bodyPr wrap="square" lIns="0" rIns="0">
            <a:spAutoFit/>
          </a:bodyPr>
          <a:lstStyle/>
          <a:p>
            <a:pPr marL="125413" lvl="1" algn="ctr">
              <a:lnSpc>
                <a:spcPct val="95000"/>
              </a:lnSpc>
              <a:tabLst>
                <a:tab pos="285750" algn="l"/>
              </a:tabLst>
            </a:pPr>
            <a:r>
              <a:rPr lang="en-US" sz="2000" dirty="0">
                <a:latin typeface="Rockwell" panose="02060603020205020403" pitchFamily="18" charset="77"/>
                <a:cs typeface="Calibri" panose="020F0502020204030204" pitchFamily="34" charset="0"/>
              </a:rPr>
              <a:t>It was their choice (Autonomy)</a:t>
            </a:r>
          </a:p>
        </p:txBody>
      </p:sp>
      <p:sp>
        <p:nvSpPr>
          <p:cNvPr id="8" name="TextBox 7">
            <a:extLst>
              <a:ext uri="{FF2B5EF4-FFF2-40B4-BE49-F238E27FC236}">
                <a16:creationId xmlns:a16="http://schemas.microsoft.com/office/drawing/2014/main" id="{3F2279B4-F60F-7F47-AAC0-6E9D43B74879}"/>
              </a:ext>
            </a:extLst>
          </p:cNvPr>
          <p:cNvSpPr txBox="1">
            <a:spLocks noChangeArrowheads="1"/>
          </p:cNvSpPr>
          <p:nvPr/>
        </p:nvSpPr>
        <p:spPr bwMode="auto">
          <a:xfrm>
            <a:off x="9411284" y="3474967"/>
            <a:ext cx="1843795" cy="969496"/>
          </a:xfrm>
          <a:prstGeom prst="rect">
            <a:avLst/>
          </a:prstGeom>
          <a:noFill/>
          <a:ln w="9525">
            <a:noFill/>
            <a:miter lim="800000"/>
            <a:headEnd/>
            <a:tailEnd/>
          </a:ln>
        </p:spPr>
        <p:txBody>
          <a:bodyPr wrap="square" lIns="0" rIns="0">
            <a:spAutoFit/>
          </a:bodyPr>
          <a:lstStyle/>
          <a:p>
            <a:pPr marL="68263" lvl="1" algn="ctr">
              <a:lnSpc>
                <a:spcPct val="95000"/>
              </a:lnSpc>
              <a:tabLst>
                <a:tab pos="285750" algn="l"/>
              </a:tabLst>
            </a:pPr>
            <a:r>
              <a:rPr lang="en-US" sz="2000" dirty="0">
                <a:latin typeface="Rockwell" panose="02060603020205020403" pitchFamily="18" charset="77"/>
                <a:cs typeface="Calibri" panose="020F0502020204030204" pitchFamily="34" charset="0"/>
              </a:rPr>
              <a:t>They have the skills (Competence)</a:t>
            </a:r>
          </a:p>
        </p:txBody>
      </p:sp>
      <p:sp>
        <p:nvSpPr>
          <p:cNvPr id="9" name="TextBox 8">
            <a:extLst>
              <a:ext uri="{FF2B5EF4-FFF2-40B4-BE49-F238E27FC236}">
                <a16:creationId xmlns:a16="http://schemas.microsoft.com/office/drawing/2014/main" id="{6F878658-E149-9841-AAD9-D0F12B06F16B}"/>
              </a:ext>
            </a:extLst>
          </p:cNvPr>
          <p:cNvSpPr txBox="1">
            <a:spLocks noChangeArrowheads="1"/>
          </p:cNvSpPr>
          <p:nvPr/>
        </p:nvSpPr>
        <p:spPr bwMode="auto">
          <a:xfrm>
            <a:off x="9411283" y="4784086"/>
            <a:ext cx="1843795" cy="969496"/>
          </a:xfrm>
          <a:prstGeom prst="rect">
            <a:avLst/>
          </a:prstGeom>
          <a:noFill/>
          <a:ln w="9525">
            <a:noFill/>
            <a:miter lim="800000"/>
            <a:headEnd/>
            <a:tailEnd/>
          </a:ln>
        </p:spPr>
        <p:txBody>
          <a:bodyPr wrap="square" lIns="0" rIns="0">
            <a:spAutoFit/>
          </a:bodyPr>
          <a:lstStyle/>
          <a:p>
            <a:pPr marL="68263" lvl="1" algn="ctr">
              <a:lnSpc>
                <a:spcPct val="95000"/>
              </a:lnSpc>
              <a:tabLst>
                <a:tab pos="285750" algn="l"/>
              </a:tabLst>
            </a:pPr>
            <a:r>
              <a:rPr lang="en-US" sz="2000" dirty="0">
                <a:latin typeface="Rockwell" panose="02060603020205020403" pitchFamily="18" charset="77"/>
                <a:cs typeface="Calibri" panose="020F0502020204030204" pitchFamily="34" charset="0"/>
              </a:rPr>
              <a:t>Other people will support it (Relatedness) </a:t>
            </a:r>
          </a:p>
        </p:txBody>
      </p:sp>
      <p:cxnSp>
        <p:nvCxnSpPr>
          <p:cNvPr id="10" name="Straight Arrow Connector 9">
            <a:extLst>
              <a:ext uri="{FF2B5EF4-FFF2-40B4-BE49-F238E27FC236}">
                <a16:creationId xmlns:a16="http://schemas.microsoft.com/office/drawing/2014/main" id="{42F7D241-2024-B946-A944-9D09A876DC03}"/>
              </a:ext>
            </a:extLst>
          </p:cNvPr>
          <p:cNvCxnSpPr>
            <a:cxnSpLocks/>
            <a:stCxn id="5" idx="3"/>
            <a:endCxn id="6" idx="1"/>
          </p:cNvCxnSpPr>
          <p:nvPr/>
        </p:nvCxnSpPr>
        <p:spPr>
          <a:xfrm flipV="1">
            <a:off x="8032652" y="2704447"/>
            <a:ext cx="1378632" cy="1197859"/>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31519B4-C11C-AC43-9584-A98B8E46282B}"/>
              </a:ext>
            </a:extLst>
          </p:cNvPr>
          <p:cNvCxnSpPr>
            <a:cxnSpLocks/>
            <a:stCxn id="5" idx="3"/>
            <a:endCxn id="8" idx="1"/>
          </p:cNvCxnSpPr>
          <p:nvPr/>
        </p:nvCxnSpPr>
        <p:spPr>
          <a:xfrm>
            <a:off x="8032652" y="3902306"/>
            <a:ext cx="1378632" cy="57409"/>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E6CF73C-8B9B-4A4F-B257-4A74124A9AD6}"/>
              </a:ext>
            </a:extLst>
          </p:cNvPr>
          <p:cNvCxnSpPr>
            <a:cxnSpLocks/>
            <a:stCxn id="5" idx="3"/>
            <a:endCxn id="9" idx="1"/>
          </p:cNvCxnSpPr>
          <p:nvPr/>
        </p:nvCxnSpPr>
        <p:spPr>
          <a:xfrm>
            <a:off x="8032652" y="3902306"/>
            <a:ext cx="1378631" cy="1366528"/>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08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33">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35">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37">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39">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60" name="Oval 40">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61" name="Oval 41">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2" name="Rectangle 43">
            <a:extLst>
              <a:ext uri="{FF2B5EF4-FFF2-40B4-BE49-F238E27FC236}">
                <a16:creationId xmlns:a16="http://schemas.microsoft.com/office/drawing/2014/main" id="{0680B5D0-24EC-465A-A0E6-C4DF951E0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3" name="Rectangle 45">
            <a:extLst>
              <a:ext uri="{FF2B5EF4-FFF2-40B4-BE49-F238E27FC236}">
                <a16:creationId xmlns:a16="http://schemas.microsoft.com/office/drawing/2014/main" id="{30BF1B50-A83E-4ED6-A2AA-C943C1F89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47">
            <a:extLst>
              <a:ext uri="{FF2B5EF4-FFF2-40B4-BE49-F238E27FC236}">
                <a16:creationId xmlns:a16="http://schemas.microsoft.com/office/drawing/2014/main" id="{1F31E8B2-210B-4B90-83BB-3B180732E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4708FF9-3F5A-D147-96CC-656714CEF6BF}"/>
              </a:ext>
            </a:extLst>
          </p:cNvPr>
          <p:cNvSpPr>
            <a:spLocks noGrp="1" noChangeArrowheads="1"/>
          </p:cNvSpPr>
          <p:nvPr>
            <p:ph type="title"/>
          </p:nvPr>
        </p:nvSpPr>
        <p:spPr>
          <a:xfrm>
            <a:off x="8200102" y="1432223"/>
            <a:ext cx="2818417" cy="3609512"/>
          </a:xfrm>
        </p:spPr>
        <p:txBody>
          <a:bodyPr vert="horz" lIns="91440" tIns="45720" rIns="91440" bIns="45720" rtlCol="0" anchor="ctr">
            <a:normAutofit/>
          </a:bodyPr>
          <a:lstStyle/>
          <a:p>
            <a:pPr>
              <a:lnSpc>
                <a:spcPct val="80000"/>
              </a:lnSpc>
            </a:pPr>
            <a:r>
              <a:rPr lang="en-US" sz="5100" dirty="0">
                <a:blipFill dpi="0" rotWithShape="1">
                  <a:blip r:embed="rId5"/>
                  <a:srcRect/>
                  <a:tile tx="6350" ty="-127000" sx="65000" sy="64000" flip="none" algn="tl"/>
                </a:blipFill>
              </a:rPr>
              <a:t>Which of these Soldiers will try harder?</a:t>
            </a:r>
          </a:p>
        </p:txBody>
      </p:sp>
      <p:sp>
        <p:nvSpPr>
          <p:cNvPr id="65" name="Rectangle 49">
            <a:extLst>
              <a:ext uri="{FF2B5EF4-FFF2-40B4-BE49-F238E27FC236}">
                <a16:creationId xmlns:a16="http://schemas.microsoft.com/office/drawing/2014/main" id="{6B387409-2B98-40F8-A65F-EF7CF989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51">
            <a:extLst>
              <a:ext uri="{FF2B5EF4-FFF2-40B4-BE49-F238E27FC236}">
                <a16:creationId xmlns:a16="http://schemas.microsoft.com/office/drawing/2014/main" id="{C9E5F284-A588-4AE7-A36D-1C93E4FD02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67" name="Oval 52">
              <a:extLst>
                <a:ext uri="{FF2B5EF4-FFF2-40B4-BE49-F238E27FC236}">
                  <a16:creationId xmlns:a16="http://schemas.microsoft.com/office/drawing/2014/main" id="{45D7D540-5CF2-4FC1-BE53-277CC22C0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68" name="Oval 53">
              <a:extLst>
                <a:ext uri="{FF2B5EF4-FFF2-40B4-BE49-F238E27FC236}">
                  <a16:creationId xmlns:a16="http://schemas.microsoft.com/office/drawing/2014/main" id="{916C9AA0-DC0C-49A1-ACDF-10BD6D739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4" name="Table 3">
            <a:extLst>
              <a:ext uri="{FF2B5EF4-FFF2-40B4-BE49-F238E27FC236}">
                <a16:creationId xmlns:a16="http://schemas.microsoft.com/office/drawing/2014/main" id="{B128988B-A7A5-EB4A-B97E-01136FF18AFE}"/>
              </a:ext>
            </a:extLst>
          </p:cNvPr>
          <p:cNvGraphicFramePr>
            <a:graphicFrameLocks noGrp="1"/>
          </p:cNvGraphicFramePr>
          <p:nvPr>
            <p:extLst>
              <p:ext uri="{D42A27DB-BD31-4B8C-83A1-F6EECF244321}">
                <p14:modId xmlns:p14="http://schemas.microsoft.com/office/powerpoint/2010/main" val="368742252"/>
              </p:ext>
            </p:extLst>
          </p:nvPr>
        </p:nvGraphicFramePr>
        <p:xfrm>
          <a:off x="920159" y="1664522"/>
          <a:ext cx="6631745" cy="3335474"/>
        </p:xfrm>
        <a:graphic>
          <a:graphicData uri="http://schemas.openxmlformats.org/drawingml/2006/table">
            <a:tbl>
              <a:tblPr firstRow="1" firstCol="1" bandRow="1">
                <a:tableStyleId>{9D7B26C5-4107-4FEC-AEDC-1716B250A1EF}</a:tableStyleId>
              </a:tblPr>
              <a:tblGrid>
                <a:gridCol w="3253259">
                  <a:extLst>
                    <a:ext uri="{9D8B030D-6E8A-4147-A177-3AD203B41FA5}">
                      <a16:colId xmlns:a16="http://schemas.microsoft.com/office/drawing/2014/main" val="986026391"/>
                    </a:ext>
                  </a:extLst>
                </a:gridCol>
                <a:gridCol w="3378486">
                  <a:extLst>
                    <a:ext uri="{9D8B030D-6E8A-4147-A177-3AD203B41FA5}">
                      <a16:colId xmlns:a16="http://schemas.microsoft.com/office/drawing/2014/main" val="4210104521"/>
                    </a:ext>
                  </a:extLst>
                </a:gridCol>
              </a:tblGrid>
              <a:tr h="3335474">
                <a:tc>
                  <a:txBody>
                    <a:bodyPr/>
                    <a:lstStyle/>
                    <a:p>
                      <a:pPr marL="0" marR="0">
                        <a:spcBef>
                          <a:spcPts val="0"/>
                        </a:spcBef>
                        <a:spcAft>
                          <a:spcPts val="0"/>
                        </a:spcAft>
                      </a:pPr>
                      <a:r>
                        <a:rPr lang="en-US" sz="2700" b="0" dirty="0">
                          <a:effectLst/>
                        </a:rPr>
                        <a:t>“The equipment’s old and always breaking. It’s just got to make it through dispatch, and then it’ll be someone else’s problem.”</a:t>
                      </a:r>
                      <a:endParaRPr lang="en-US" sz="27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154898" marR="154898" marT="0" marB="0"/>
                </a:tc>
                <a:tc>
                  <a:txBody>
                    <a:bodyPr/>
                    <a:lstStyle/>
                    <a:p>
                      <a:pPr marL="0" marR="0">
                        <a:spcBef>
                          <a:spcPts val="0"/>
                        </a:spcBef>
                        <a:spcAft>
                          <a:spcPts val="0"/>
                        </a:spcAft>
                      </a:pPr>
                      <a:r>
                        <a:rPr lang="en-US" sz="2700" b="0" dirty="0">
                          <a:effectLst/>
                        </a:rPr>
                        <a:t>“I’ve learned a lot from doing PMCS on the equipment. I’d like to get more training so I can get a job as a mechanic one day.”</a:t>
                      </a:r>
                      <a:endParaRPr lang="en-US" sz="27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154898" marR="154898" marT="0" marB="0"/>
                </a:tc>
                <a:extLst>
                  <a:ext uri="{0D108BD9-81ED-4DB2-BD59-A6C34878D82A}">
                    <a16:rowId xmlns:a16="http://schemas.microsoft.com/office/drawing/2014/main" val="1254526008"/>
                  </a:ext>
                </a:extLst>
              </a:tr>
            </a:tbl>
          </a:graphicData>
        </a:graphic>
      </p:graphicFrame>
    </p:spTree>
    <p:extLst>
      <p:ext uri="{BB962C8B-B14F-4D97-AF65-F5344CB8AC3E}">
        <p14:creationId xmlns:p14="http://schemas.microsoft.com/office/powerpoint/2010/main" val="2969690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F87D8F5-9C99-454F-A5B5-AF5F583FB2F0}"/>
              </a:ext>
            </a:extLst>
          </p:cNvPr>
          <p:cNvGraphicFramePr>
            <a:graphicFrameLocks noGrp="1"/>
          </p:cNvGraphicFramePr>
          <p:nvPr>
            <p:ph idx="1"/>
            <p:extLst>
              <p:ext uri="{D42A27DB-BD31-4B8C-83A1-F6EECF244321}">
                <p14:modId xmlns:p14="http://schemas.microsoft.com/office/powerpoint/2010/main" val="1996752920"/>
              </p:ext>
            </p:extLst>
          </p:nvPr>
        </p:nvGraphicFramePr>
        <p:xfrm>
          <a:off x="633844" y="924791"/>
          <a:ext cx="11180619" cy="5078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6982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17D2-EF07-5DEA-4475-3F12A769E7E3}"/>
              </a:ext>
            </a:extLst>
          </p:cNvPr>
          <p:cNvSpPr>
            <a:spLocks noGrp="1"/>
          </p:cNvSpPr>
          <p:nvPr>
            <p:ph type="title"/>
          </p:nvPr>
        </p:nvSpPr>
        <p:spPr>
          <a:xfrm>
            <a:off x="1069848" y="484631"/>
            <a:ext cx="10058400" cy="5679101"/>
          </a:xfrm>
        </p:spPr>
        <p:txBody>
          <a:bodyPr/>
          <a:lstStyle/>
          <a:p>
            <a:pPr algn="ctr"/>
            <a:r>
              <a:rPr lang="en-US" dirty="0"/>
              <a:t>Example:</a:t>
            </a:r>
            <a:br>
              <a:rPr lang="en-US" dirty="0"/>
            </a:br>
            <a:r>
              <a:rPr lang="en-US" dirty="0"/>
              <a:t>effective communication around weight management</a:t>
            </a:r>
          </a:p>
        </p:txBody>
      </p:sp>
      <p:sp>
        <p:nvSpPr>
          <p:cNvPr id="4" name="TextBox 3">
            <a:extLst>
              <a:ext uri="{FF2B5EF4-FFF2-40B4-BE49-F238E27FC236}">
                <a16:creationId xmlns:a16="http://schemas.microsoft.com/office/drawing/2014/main" id="{EE0B97FD-F129-854F-BE15-44EC4A88DCE3}"/>
              </a:ext>
            </a:extLst>
          </p:cNvPr>
          <p:cNvSpPr txBox="1"/>
          <p:nvPr/>
        </p:nvSpPr>
        <p:spPr>
          <a:xfrm>
            <a:off x="3048000" y="4528848"/>
            <a:ext cx="6096000" cy="369332"/>
          </a:xfrm>
          <a:prstGeom prst="rect">
            <a:avLst/>
          </a:prstGeom>
          <a:noFill/>
        </p:spPr>
        <p:txBody>
          <a:bodyPr wrap="square">
            <a:spAutoFit/>
          </a:bodyPr>
          <a:lstStyle/>
          <a:p>
            <a:pPr algn="ctr"/>
            <a:r>
              <a:rPr lang="en-US" sz="1800" dirty="0">
                <a:effectLst/>
                <a:latin typeface="Aptos" panose="020B0004020202020204" pitchFamily="34" charset="0"/>
                <a:ea typeface="Aptos" panose="020B0004020202020204" pitchFamily="34" charset="0"/>
                <a:cs typeface="Times New Roman" panose="02020603050405020304" pitchFamily="18" charset="0"/>
                <a:hlinkClick r:id="rId3"/>
              </a:rPr>
              <a:t>https://youtu.be/3Uo4HVTXeIo</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r>
              <a:rPr lang="en-US" dirty="0">
                <a:effectLst/>
              </a:rPr>
              <a:t> </a:t>
            </a:r>
            <a:endParaRPr lang="en-US" dirty="0"/>
          </a:p>
        </p:txBody>
      </p:sp>
    </p:spTree>
    <p:extLst>
      <p:ext uri="{BB962C8B-B14F-4D97-AF65-F5344CB8AC3E}">
        <p14:creationId xmlns:p14="http://schemas.microsoft.com/office/powerpoint/2010/main" val="796548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00976-E52D-1B23-BAA7-1C8F9AF7C3D1}"/>
              </a:ext>
            </a:extLst>
          </p:cNvPr>
          <p:cNvSpPr>
            <a:spLocks noGrp="1"/>
          </p:cNvSpPr>
          <p:nvPr>
            <p:ph type="title"/>
          </p:nvPr>
        </p:nvSpPr>
        <p:spPr>
          <a:xfrm>
            <a:off x="1069848" y="484632"/>
            <a:ext cx="10058400" cy="5338652"/>
          </a:xfrm>
        </p:spPr>
        <p:txBody>
          <a:bodyPr>
            <a:normAutofit/>
          </a:bodyPr>
          <a:lstStyle/>
          <a:p>
            <a:pPr algn="ctr"/>
            <a:r>
              <a:rPr lang="en-US" i="1" dirty="0"/>
              <a:t>What techniques did the NCO use to elicit the soldier’s motivation around weight management? </a:t>
            </a:r>
          </a:p>
        </p:txBody>
      </p:sp>
    </p:spTree>
    <p:extLst>
      <p:ext uri="{BB962C8B-B14F-4D97-AF65-F5344CB8AC3E}">
        <p14:creationId xmlns:p14="http://schemas.microsoft.com/office/powerpoint/2010/main" val="3757582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9" name="Title 8"/>
          <p:cNvSpPr>
            <a:spLocks noGrp="1"/>
          </p:cNvSpPr>
          <p:nvPr>
            <p:ph type="title"/>
          </p:nvPr>
        </p:nvSpPr>
        <p:spPr>
          <a:xfrm>
            <a:off x="643468" y="643466"/>
            <a:ext cx="3686312" cy="5528734"/>
          </a:xfrm>
        </p:spPr>
        <p:txBody>
          <a:bodyPr>
            <a:normAutofit/>
          </a:bodyPr>
          <a:lstStyle/>
          <a:p>
            <a:pPr algn="r"/>
            <a:r>
              <a:rPr lang="en-US" sz="4800" dirty="0">
                <a:solidFill>
                  <a:srgbClr val="FFFFFF"/>
                </a:solidFill>
                <a:cs typeface="Calibri" panose="020F0502020204030204" pitchFamily="34" charset="0"/>
              </a:rPr>
              <a:t>Two Interviewers Exercise</a:t>
            </a:r>
          </a:p>
        </p:txBody>
      </p:sp>
      <p:sp>
        <p:nvSpPr>
          <p:cNvPr id="12" name="Content Placeholder 11"/>
          <p:cNvSpPr>
            <a:spLocks noGrp="1"/>
          </p:cNvSpPr>
          <p:nvPr>
            <p:ph idx="1"/>
          </p:nvPr>
        </p:nvSpPr>
        <p:spPr>
          <a:xfrm>
            <a:off x="5053780" y="2026227"/>
            <a:ext cx="6074467" cy="4145972"/>
          </a:xfrm>
        </p:spPr>
        <p:txBody>
          <a:bodyPr anchor="ctr">
            <a:normAutofit/>
          </a:bodyPr>
          <a:lstStyle/>
          <a:p>
            <a:pPr>
              <a:spcBef>
                <a:spcPts val="468"/>
              </a:spcBef>
            </a:pPr>
            <a:endParaRPr lang="en-US" dirty="0">
              <a:latin typeface="Calibri" panose="020F0502020204030204" pitchFamily="34" charset="0"/>
              <a:cs typeface="Calibri" panose="020F0502020204030204" pitchFamily="34" charset="0"/>
            </a:endParaRPr>
          </a:p>
          <a:p>
            <a:pPr>
              <a:spcBef>
                <a:spcPts val="468"/>
              </a:spcBef>
            </a:pPr>
            <a:endParaRPr lang="en-US" dirty="0">
              <a:latin typeface="Calibri" panose="020F0502020204030204" pitchFamily="34" charset="0"/>
              <a:cs typeface="Calibri" panose="020F0502020204030204" pitchFamily="34" charset="0"/>
            </a:endParaRPr>
          </a:p>
          <a:p>
            <a:pPr>
              <a:spcBef>
                <a:spcPts val="468"/>
              </a:spcBef>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sp>
        <p:nvSpPr>
          <p:cNvPr id="21" name="Oval 20">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3" name="Oval 22">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13A0C1F1-0B51-7A44-B91E-71FE4276CCC8}"/>
              </a:ext>
            </a:extLst>
          </p:cNvPr>
          <p:cNvSpPr/>
          <p:nvPr/>
        </p:nvSpPr>
        <p:spPr>
          <a:xfrm>
            <a:off x="5013325" y="766763"/>
            <a:ext cx="6096000" cy="0"/>
          </a:xfrm>
          <a:prstGeom prst="rect">
            <a:avLst/>
          </a:prstGeom>
        </p:spPr>
        <p:txBody>
          <a:bodyPr/>
          <a:lstStyle/>
          <a:p>
            <a:endParaRPr lang="en-US"/>
          </a:p>
        </p:txBody>
      </p:sp>
      <p:sp>
        <p:nvSpPr>
          <p:cNvPr id="10" name="Content Placeholder 11">
            <a:extLst>
              <a:ext uri="{FF2B5EF4-FFF2-40B4-BE49-F238E27FC236}">
                <a16:creationId xmlns:a16="http://schemas.microsoft.com/office/drawing/2014/main" id="{C5EC21F4-CB1D-2246-9C81-4EF2414840A1}"/>
              </a:ext>
            </a:extLst>
          </p:cNvPr>
          <p:cNvSpPr txBox="1">
            <a:spLocks/>
          </p:cNvSpPr>
          <p:nvPr/>
        </p:nvSpPr>
        <p:spPr>
          <a:xfrm>
            <a:off x="5206180" y="685802"/>
            <a:ext cx="6195544" cy="5902034"/>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514350" indent="-514350">
              <a:spcBef>
                <a:spcPts val="468"/>
              </a:spcBef>
              <a:buFont typeface="+mj-lt"/>
              <a:buAutoNum type="arabicPeriod"/>
            </a:pPr>
            <a:r>
              <a:rPr lang="en-US" sz="2400" dirty="0">
                <a:latin typeface="Rockwell" panose="02060603020205020403" pitchFamily="18" charset="77"/>
                <a:cs typeface="Calibri" panose="020F0502020204030204" pitchFamily="34" charset="0"/>
              </a:rPr>
              <a:t>Everyone should think about a behavior they are interested in changing that they could talk about during this exercise (losing weight, drinking water, quitting smoking, better sleep, etc.).</a:t>
            </a:r>
          </a:p>
          <a:p>
            <a:pPr marL="514350" indent="-514350">
              <a:spcBef>
                <a:spcPts val="468"/>
              </a:spcBef>
              <a:buFont typeface="+mj-lt"/>
              <a:buAutoNum type="arabicPeriod"/>
            </a:pPr>
            <a:r>
              <a:rPr lang="en-US" sz="2400" dirty="0">
                <a:latin typeface="Rockwell" panose="02060603020205020403" pitchFamily="18" charset="77"/>
                <a:cs typeface="Calibri" panose="020F0502020204030204" pitchFamily="34" charset="0"/>
              </a:rPr>
              <a:t>Form groups of three people. </a:t>
            </a:r>
          </a:p>
          <a:p>
            <a:pPr marL="514350" indent="-514350">
              <a:spcBef>
                <a:spcPts val="468"/>
              </a:spcBef>
              <a:buFont typeface="+mj-lt"/>
              <a:buAutoNum type="arabicPeriod"/>
            </a:pPr>
            <a:r>
              <a:rPr lang="en-US" sz="2400" dirty="0">
                <a:latin typeface="Rockwell" panose="02060603020205020403" pitchFamily="18" charset="77"/>
                <a:cs typeface="Calibri" panose="020F0502020204030204" pitchFamily="34" charset="0"/>
              </a:rPr>
              <a:t>Whoever has the earliest birthday in the year is the “speaker”. </a:t>
            </a:r>
          </a:p>
          <a:p>
            <a:pPr marL="514350" indent="-514350">
              <a:spcBef>
                <a:spcPts val="468"/>
              </a:spcBef>
              <a:buFont typeface="+mj-lt"/>
              <a:buAutoNum type="arabicPeriod"/>
            </a:pPr>
            <a:r>
              <a:rPr lang="en-US" sz="2400" dirty="0">
                <a:latin typeface="Rockwell" panose="02060603020205020403" pitchFamily="18" charset="77"/>
                <a:cs typeface="Calibri" panose="020F0502020204030204" pitchFamily="34" charset="0"/>
              </a:rPr>
              <a:t>One of the other people will be the first interviewer. That person’s job is to spend 3 minutes strongly persuading the speaker to make that change in that behavior.</a:t>
            </a:r>
          </a:p>
          <a:p>
            <a:pPr marL="514350" indent="-514350">
              <a:spcBef>
                <a:spcPts val="468"/>
              </a:spcBef>
              <a:buFont typeface="+mj-lt"/>
              <a:buAutoNum type="arabicPeriod"/>
            </a:pPr>
            <a:r>
              <a:rPr lang="en-US" sz="2400" dirty="0">
                <a:latin typeface="Rockwell" panose="02060603020205020403" pitchFamily="18" charset="77"/>
                <a:cs typeface="Calibri" panose="020F0502020204030204" pitchFamily="34" charset="0"/>
              </a:rPr>
              <a:t>(The third person is the observer for the first round.)</a:t>
            </a:r>
            <a:endParaRPr lang="en-US" dirty="0">
              <a:latin typeface="Calibri" panose="020F0502020204030204" pitchFamily="34" charset="0"/>
              <a:cs typeface="Calibri" panose="020F0502020204030204" pitchFamily="34" charset="0"/>
            </a:endParaRPr>
          </a:p>
          <a:p>
            <a:pPr marL="0" indent="0">
              <a:buFont typeface="Wingdings" pitchFamily="2" charset="2"/>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2017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Bottom line up front</a:t>
            </a:r>
          </a:p>
        </p:txBody>
      </p:sp>
      <p:sp>
        <p:nvSpPr>
          <p:cNvPr id="3" name="Content Placeholder 2"/>
          <p:cNvSpPr>
            <a:spLocks noGrp="1"/>
          </p:cNvSpPr>
          <p:nvPr>
            <p:ph idx="1"/>
          </p:nvPr>
        </p:nvSpPr>
        <p:spPr>
          <a:xfrm>
            <a:off x="1069848" y="1811215"/>
            <a:ext cx="10058400" cy="4562153"/>
          </a:xfrm>
        </p:spPr>
        <p:txBody>
          <a:bodyPr>
            <a:normAutofit fontScale="92500" lnSpcReduction="10000"/>
          </a:bodyPr>
          <a:lstStyle/>
          <a:p>
            <a:r>
              <a:rPr lang="en-US" sz="2800" dirty="0"/>
              <a:t>TLAL is a six-session (12 hr.) communication skills training program. </a:t>
            </a:r>
          </a:p>
          <a:p>
            <a:r>
              <a:rPr lang="en-US" sz="2800" dirty="0"/>
              <a:t>TLAL introduces a way of communicating with Soldiers that can be useful during counseling interactions, as well as more informal every-day interactions.</a:t>
            </a:r>
          </a:p>
          <a:p>
            <a:r>
              <a:rPr lang="en-US" sz="2800" dirty="0"/>
              <a:t>Early modules talk about motivation, engaged leadership and behaviors that improve readiness. </a:t>
            </a:r>
          </a:p>
          <a:p>
            <a:r>
              <a:rPr lang="en-US" sz="2800" dirty="0"/>
              <a:t>Middle modules focus on listening and speaking skills.</a:t>
            </a:r>
          </a:p>
          <a:p>
            <a:r>
              <a:rPr lang="en-US" sz="2800" dirty="0"/>
              <a:t>Later modules show how to use conversations to draw out positive talk and motivation from Soldiers.</a:t>
            </a:r>
          </a:p>
          <a:p>
            <a:r>
              <a:rPr lang="en-US" sz="2800" dirty="0"/>
              <a:t>Each module contains small group practice exercises.</a:t>
            </a:r>
          </a:p>
        </p:txBody>
      </p:sp>
    </p:spTree>
    <p:extLst>
      <p:ext uri="{BB962C8B-B14F-4D97-AF65-F5344CB8AC3E}">
        <p14:creationId xmlns:p14="http://schemas.microsoft.com/office/powerpoint/2010/main" val="4165746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7170" name="Rectangle 2"/>
          <p:cNvSpPr>
            <a:spLocks noGrp="1" noChangeArrowheads="1"/>
          </p:cNvSpPr>
          <p:nvPr>
            <p:ph type="title"/>
          </p:nvPr>
        </p:nvSpPr>
        <p:spPr>
          <a:xfrm>
            <a:off x="394855" y="643466"/>
            <a:ext cx="3934925" cy="5528734"/>
          </a:xfrm>
        </p:spPr>
        <p:txBody>
          <a:bodyPr>
            <a:normAutofit/>
          </a:bodyPr>
          <a:lstStyle/>
          <a:p>
            <a:pPr algn="r" eaLnBrk="1" hangingPunct="1"/>
            <a:r>
              <a:rPr lang="en-US" sz="4800" dirty="0">
                <a:solidFill>
                  <a:srgbClr val="FFFFFF"/>
                </a:solidFill>
                <a:cs typeface="Calibri" panose="020F0502020204030204" pitchFamily="34" charset="0"/>
              </a:rPr>
              <a:t>First Interviewer: “The Persuader”</a:t>
            </a:r>
          </a:p>
        </p:txBody>
      </p:sp>
      <p:sp>
        <p:nvSpPr>
          <p:cNvPr id="67587" name="Rectangle 3"/>
          <p:cNvSpPr>
            <a:spLocks noGrp="1" noChangeArrowheads="1"/>
          </p:cNvSpPr>
          <p:nvPr>
            <p:ph idx="1"/>
          </p:nvPr>
        </p:nvSpPr>
        <p:spPr>
          <a:xfrm>
            <a:off x="5053780" y="420415"/>
            <a:ext cx="6199575" cy="6053121"/>
          </a:xfrm>
        </p:spPr>
        <p:txBody>
          <a:bodyPr anchor="ctr">
            <a:normAutofit/>
          </a:bodyPr>
          <a:lstStyle/>
          <a:p>
            <a:pPr marL="514350" indent="-514350">
              <a:buFont typeface="+mj-lt"/>
              <a:buAutoNum type="arabicPeriod"/>
              <a:defRPr/>
            </a:pPr>
            <a:r>
              <a:rPr lang="en-US" sz="2400" dirty="0">
                <a:latin typeface="Rockwell" panose="02060603020205020403" pitchFamily="18" charset="77"/>
                <a:cs typeface="Calibri" panose="020F0502020204030204" pitchFamily="34" charset="0"/>
              </a:rPr>
              <a:t>The interviewer should give at least 2-3 benefits that the person would see if they made that change.</a:t>
            </a:r>
          </a:p>
          <a:p>
            <a:pPr marL="514350" indent="-514350">
              <a:buFont typeface="+mj-lt"/>
              <a:buAutoNum type="arabicPeriod"/>
              <a:defRPr/>
            </a:pPr>
            <a:r>
              <a:rPr lang="en-US" sz="2400" dirty="0">
                <a:latin typeface="Rockwell" panose="02060603020205020403" pitchFamily="18" charset="77"/>
                <a:cs typeface="Calibri" panose="020F0502020204030204" pitchFamily="34" charset="0"/>
              </a:rPr>
              <a:t>Suggest how the person could change.</a:t>
            </a:r>
          </a:p>
          <a:p>
            <a:pPr marL="514350" indent="-514350">
              <a:buFont typeface="+mj-lt"/>
              <a:buAutoNum type="arabicPeriod"/>
              <a:defRPr/>
            </a:pPr>
            <a:r>
              <a:rPr lang="en-US" sz="2400" dirty="0">
                <a:latin typeface="Rockwell" panose="02060603020205020403" pitchFamily="18" charset="77"/>
                <a:cs typeface="Calibri" panose="020F0502020204030204" pitchFamily="34" charset="0"/>
              </a:rPr>
              <a:t>Emphasize how important it is for them to change.</a:t>
            </a:r>
          </a:p>
          <a:p>
            <a:pPr marL="514350" indent="-514350">
              <a:buFont typeface="+mj-lt"/>
              <a:buAutoNum type="arabicPeriod"/>
              <a:defRPr/>
            </a:pPr>
            <a:r>
              <a:rPr lang="en-US" sz="2400" dirty="0">
                <a:latin typeface="Rockwell" panose="02060603020205020403" pitchFamily="18" charset="77"/>
                <a:cs typeface="Calibri" panose="020F0502020204030204" pitchFamily="34" charset="0"/>
              </a:rPr>
              <a:t>Warn the person what might happen if they don’t change.</a:t>
            </a:r>
          </a:p>
          <a:p>
            <a:pPr marL="514350" indent="-514350">
              <a:buFont typeface="+mj-lt"/>
              <a:buAutoNum type="arabicPeriod"/>
              <a:defRPr/>
            </a:pPr>
            <a:r>
              <a:rPr lang="en-US" sz="2400" dirty="0">
                <a:latin typeface="Rockwell" panose="02060603020205020403" pitchFamily="18" charset="77"/>
                <a:cs typeface="Calibri" panose="020F0502020204030204" pitchFamily="34" charset="0"/>
              </a:rPr>
              <a:t>If you encounter any resistance, repeat steps 1-4.</a:t>
            </a:r>
            <a:endParaRPr lang="en-US" sz="2400" kern="1200" dirty="0">
              <a:latin typeface="Rockwell" panose="02060603020205020403" pitchFamily="18" charset="77"/>
              <a:cs typeface="Calibri" panose="020F0502020204030204" pitchFamily="34" charset="0"/>
            </a:endParaRPr>
          </a:p>
        </p:txBody>
      </p:sp>
      <p:sp>
        <p:nvSpPr>
          <p:cNvPr id="140" name="Oval 139">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2" name="Oval 141">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25077948"/>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2" name="Oval 71">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73" name="Oval 72">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useBgFill="1">
        <p:nvSpPr>
          <p:cNvPr id="75" name="Rectangle 74">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8194" name="Title 1"/>
          <p:cNvSpPr>
            <a:spLocks noGrp="1"/>
          </p:cNvSpPr>
          <p:nvPr>
            <p:ph type="title"/>
          </p:nvPr>
        </p:nvSpPr>
        <p:spPr>
          <a:xfrm>
            <a:off x="643468" y="643466"/>
            <a:ext cx="3686312" cy="5528734"/>
          </a:xfrm>
        </p:spPr>
        <p:txBody>
          <a:bodyPr vert="horz" lIns="91440" tIns="45720" rIns="91440" bIns="45720" rtlCol="0" anchor="ctr">
            <a:normAutofit/>
          </a:bodyPr>
          <a:lstStyle/>
          <a:p>
            <a:pPr algn="r"/>
            <a:r>
              <a:rPr lang="en-US" sz="4800" dirty="0">
                <a:solidFill>
                  <a:srgbClr val="FFFFFF"/>
                </a:solidFill>
              </a:rPr>
              <a:t>Second Interviewer: “The Listener”</a:t>
            </a:r>
          </a:p>
        </p:txBody>
      </p:sp>
      <p:sp>
        <p:nvSpPr>
          <p:cNvPr id="4" name="Rectangle 3"/>
          <p:cNvSpPr txBox="1">
            <a:spLocks noChangeArrowheads="1"/>
          </p:cNvSpPr>
          <p:nvPr/>
        </p:nvSpPr>
        <p:spPr bwMode="auto">
          <a:xfrm>
            <a:off x="4969904" y="515007"/>
            <a:ext cx="6402627" cy="6062437"/>
          </a:xfrm>
          <a:prstGeom prst="rect">
            <a:avLst/>
          </a:prstGeom>
        </p:spPr>
        <p:txBody>
          <a:bodyPr vert="horz" lIns="91440" tIns="45720" rIns="91440" bIns="45720" rtlCol="0" anchor="ctr">
            <a:normAutofit/>
          </a:bodyPr>
          <a:lstStyle/>
          <a:p>
            <a:pPr marL="463550" indent="-288925">
              <a:lnSpc>
                <a:spcPct val="90000"/>
              </a:lnSpc>
              <a:spcBef>
                <a:spcPts val="600"/>
              </a:spcBef>
              <a:buClr>
                <a:schemeClr val="accent1">
                  <a:lumMod val="75000"/>
                </a:schemeClr>
              </a:buClr>
              <a:buSzPct val="85000"/>
              <a:buFont typeface="+mj-lt"/>
              <a:buAutoNum type="arabicPeriod"/>
              <a:defRPr/>
            </a:pPr>
            <a:r>
              <a:rPr lang="en-US" sz="2400" dirty="0"/>
              <a:t>Listen carefully with the goal of understanding where the person is coming from.</a:t>
            </a:r>
          </a:p>
          <a:p>
            <a:pPr marL="463550" indent="-288925">
              <a:lnSpc>
                <a:spcPct val="90000"/>
              </a:lnSpc>
              <a:spcBef>
                <a:spcPts val="600"/>
              </a:spcBef>
              <a:buClr>
                <a:schemeClr val="accent1">
                  <a:lumMod val="75000"/>
                </a:schemeClr>
              </a:buClr>
              <a:buSzPct val="85000"/>
              <a:buFont typeface="+mj-lt"/>
              <a:buAutoNum type="arabicPeriod"/>
              <a:defRPr/>
            </a:pPr>
            <a:r>
              <a:rPr lang="en-US" sz="2400" dirty="0"/>
              <a:t>Don’t give any advice.</a:t>
            </a:r>
          </a:p>
          <a:p>
            <a:pPr marL="463550" indent="-288925">
              <a:lnSpc>
                <a:spcPct val="90000"/>
              </a:lnSpc>
              <a:spcBef>
                <a:spcPts val="600"/>
              </a:spcBef>
              <a:buClr>
                <a:schemeClr val="accent1">
                  <a:lumMod val="75000"/>
                </a:schemeClr>
              </a:buClr>
              <a:buSzPct val="85000"/>
              <a:buFont typeface="+mj-lt"/>
              <a:buAutoNum type="arabicPeriod"/>
              <a:defRPr/>
            </a:pPr>
            <a:r>
              <a:rPr lang="en-US" sz="2400" dirty="0"/>
              <a:t>Try these five questions:</a:t>
            </a:r>
          </a:p>
          <a:p>
            <a:pPr marL="742950" indent="-279400">
              <a:lnSpc>
                <a:spcPct val="90000"/>
              </a:lnSpc>
              <a:spcBef>
                <a:spcPts val="600"/>
              </a:spcBef>
              <a:buClr>
                <a:schemeClr val="accent1">
                  <a:lumMod val="75000"/>
                </a:schemeClr>
              </a:buClr>
              <a:buSzPct val="85000"/>
              <a:buFont typeface="Wingdings" pitchFamily="2" charset="2"/>
              <a:buChar char="§"/>
              <a:defRPr/>
            </a:pPr>
            <a:r>
              <a:rPr lang="en-US" sz="2400" i="1" dirty="0"/>
              <a:t>Why would you want to make this change?</a:t>
            </a:r>
          </a:p>
          <a:p>
            <a:pPr marL="742950" indent="-279400">
              <a:lnSpc>
                <a:spcPct val="90000"/>
              </a:lnSpc>
              <a:spcBef>
                <a:spcPts val="600"/>
              </a:spcBef>
              <a:buClr>
                <a:schemeClr val="accent1">
                  <a:lumMod val="75000"/>
                </a:schemeClr>
              </a:buClr>
              <a:buSzPct val="85000"/>
              <a:buFont typeface="Wingdings" pitchFamily="2" charset="2"/>
              <a:buChar char="§"/>
              <a:defRPr/>
            </a:pPr>
            <a:r>
              <a:rPr lang="en-US" sz="2400" i="1" dirty="0"/>
              <a:t>What are your best reasons to make that change?</a:t>
            </a:r>
          </a:p>
          <a:p>
            <a:pPr marL="742950" indent="-279400">
              <a:lnSpc>
                <a:spcPct val="90000"/>
              </a:lnSpc>
              <a:spcBef>
                <a:spcPts val="600"/>
              </a:spcBef>
              <a:buClr>
                <a:schemeClr val="accent1">
                  <a:lumMod val="75000"/>
                </a:schemeClr>
              </a:buClr>
              <a:buSzPct val="85000"/>
              <a:buFont typeface="Wingdings" pitchFamily="2" charset="2"/>
              <a:buChar char="§"/>
              <a:defRPr/>
            </a:pPr>
            <a:r>
              <a:rPr lang="en-US" sz="2400" i="1" dirty="0"/>
              <a:t>If you wanted to succeed, how would you go about it?</a:t>
            </a:r>
          </a:p>
          <a:p>
            <a:pPr marL="742950" indent="-279400">
              <a:lnSpc>
                <a:spcPct val="90000"/>
              </a:lnSpc>
              <a:spcBef>
                <a:spcPts val="600"/>
              </a:spcBef>
              <a:buClr>
                <a:schemeClr val="accent1">
                  <a:lumMod val="75000"/>
                </a:schemeClr>
              </a:buClr>
              <a:buSzPct val="85000"/>
              <a:buFont typeface="Wingdings" pitchFamily="2" charset="2"/>
              <a:buChar char="§"/>
              <a:defRPr/>
            </a:pPr>
            <a:r>
              <a:rPr lang="en-US" sz="2400" i="1" dirty="0"/>
              <a:t>On a scale of 1-10, how important is it for you to make that change?</a:t>
            </a:r>
          </a:p>
          <a:p>
            <a:pPr marL="742950" indent="-279400">
              <a:lnSpc>
                <a:spcPct val="90000"/>
              </a:lnSpc>
              <a:spcBef>
                <a:spcPts val="600"/>
              </a:spcBef>
              <a:buClr>
                <a:schemeClr val="accent1">
                  <a:lumMod val="75000"/>
                </a:schemeClr>
              </a:buClr>
              <a:buSzPct val="85000"/>
              <a:buFont typeface="Wingdings" pitchFamily="2" charset="2"/>
              <a:buChar char="§"/>
              <a:defRPr/>
            </a:pPr>
            <a:r>
              <a:rPr lang="en-US" sz="2400" i="1" dirty="0"/>
              <a:t>Why are you at a __ and not a lower number?</a:t>
            </a:r>
          </a:p>
        </p:txBody>
      </p:sp>
      <p:sp>
        <p:nvSpPr>
          <p:cNvPr id="79" name="Oval 78">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1" name="Oval 80">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3108658"/>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199" y="877521"/>
            <a:ext cx="10515600" cy="1325563"/>
          </a:xfrm>
        </p:spPr>
        <p:txBody>
          <a:bodyPr>
            <a:normAutofit/>
          </a:bodyPr>
          <a:lstStyle/>
          <a:p>
            <a:pPr algn="ctr"/>
            <a:r>
              <a:rPr lang="en-US" sz="4800" dirty="0">
                <a:solidFill>
                  <a:schemeClr val="accent1"/>
                </a:solidFill>
                <a:cs typeface="Calibri" panose="020F0502020204030204" pitchFamily="34" charset="0"/>
              </a:rPr>
              <a:t>Two interviewers Debrief</a:t>
            </a:r>
          </a:p>
        </p:txBody>
      </p:sp>
      <p:sp>
        <p:nvSpPr>
          <p:cNvPr id="12" name="Content Placeholder 11"/>
          <p:cNvSpPr>
            <a:spLocks noGrp="1"/>
          </p:cNvSpPr>
          <p:nvPr>
            <p:ph idx="1"/>
          </p:nvPr>
        </p:nvSpPr>
        <p:spPr>
          <a:xfrm>
            <a:off x="1071042" y="2203084"/>
            <a:ext cx="10049913" cy="3848369"/>
          </a:xfrm>
        </p:spPr>
        <p:txBody>
          <a:bodyPr>
            <a:noAutofit/>
          </a:bodyPr>
          <a:lstStyle/>
          <a:p>
            <a:pPr marL="0" indent="0" algn="ctr">
              <a:lnSpc>
                <a:spcPct val="110000"/>
              </a:lnSpc>
              <a:spcBef>
                <a:spcPts val="468"/>
              </a:spcBef>
              <a:buNone/>
            </a:pPr>
            <a:r>
              <a:rPr lang="en-US" sz="3600" dirty="0">
                <a:latin typeface="Rockwell" panose="02060603020205020403" pitchFamily="18" charset="77"/>
                <a:cs typeface="Calibri" panose="020F0502020204030204" pitchFamily="34" charset="0"/>
              </a:rPr>
              <a:t>To the Speaker: </a:t>
            </a:r>
          </a:p>
          <a:p>
            <a:pPr marL="0" indent="0" algn="ctr">
              <a:lnSpc>
                <a:spcPct val="110000"/>
              </a:lnSpc>
              <a:spcBef>
                <a:spcPts val="468"/>
              </a:spcBef>
              <a:buNone/>
            </a:pPr>
            <a:r>
              <a:rPr lang="en-US" sz="3600" i="1" dirty="0">
                <a:latin typeface="Rockwell" panose="02060603020205020403" pitchFamily="18" charset="77"/>
                <a:cs typeface="Calibri" panose="020F0502020204030204" pitchFamily="34" charset="0"/>
              </a:rPr>
              <a:t>What was the difference between the two interviewing styles?</a:t>
            </a:r>
          </a:p>
          <a:p>
            <a:pPr marL="0" indent="0" algn="ctr">
              <a:lnSpc>
                <a:spcPct val="110000"/>
              </a:lnSpc>
              <a:spcBef>
                <a:spcPts val="468"/>
              </a:spcBef>
              <a:buNone/>
            </a:pPr>
            <a:r>
              <a:rPr lang="en-US" sz="3600" i="1" dirty="0">
                <a:latin typeface="Rockwell" panose="02060603020205020403" pitchFamily="18" charset="77"/>
                <a:cs typeface="Calibri" panose="020F0502020204030204" pitchFamily="34" charset="0"/>
              </a:rPr>
              <a:t>In which scenario were you better understood, supported and hopeful?</a:t>
            </a:r>
          </a:p>
          <a:p>
            <a:pPr>
              <a:lnSpc>
                <a:spcPct val="110000"/>
              </a:lnSpc>
              <a:spcBef>
                <a:spcPts val="468"/>
              </a:spcBef>
            </a:pPr>
            <a:endParaRPr lang="en-US" sz="1800" dirty="0">
              <a:latin typeface="Calibri" panose="020F0502020204030204" pitchFamily="34" charset="0"/>
              <a:cs typeface="Calibri" panose="020F0502020204030204" pitchFamily="34" charset="0"/>
            </a:endParaRPr>
          </a:p>
          <a:p>
            <a:pPr>
              <a:lnSpc>
                <a:spcPct val="110000"/>
              </a:lnSpc>
              <a:spcBef>
                <a:spcPts val="468"/>
              </a:spcBef>
            </a:pPr>
            <a:endParaRPr lang="en-US" sz="1800" dirty="0">
              <a:latin typeface="Calibri" panose="020F0502020204030204" pitchFamily="34" charset="0"/>
              <a:cs typeface="Calibri" panose="020F0502020204030204" pitchFamily="34" charset="0"/>
            </a:endParaRPr>
          </a:p>
          <a:p>
            <a:pPr>
              <a:lnSpc>
                <a:spcPct val="110000"/>
              </a:lnSpc>
              <a:spcBef>
                <a:spcPts val="468"/>
              </a:spcBef>
            </a:pPr>
            <a:endParaRPr lang="en-US" sz="1800" dirty="0">
              <a:solidFill>
                <a:srgbClr val="000000"/>
              </a:solidFill>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7678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BA8F5-19B7-A446-B6A4-61D12F71F147}"/>
              </a:ext>
            </a:extLst>
          </p:cNvPr>
          <p:cNvSpPr>
            <a:spLocks noGrp="1"/>
          </p:cNvSpPr>
          <p:nvPr>
            <p:ph type="title"/>
          </p:nvPr>
        </p:nvSpPr>
        <p:spPr>
          <a:xfrm>
            <a:off x="1069848" y="484632"/>
            <a:ext cx="10058400" cy="1609344"/>
          </a:xfrm>
        </p:spPr>
        <p:txBody>
          <a:bodyPr>
            <a:normAutofit/>
          </a:bodyPr>
          <a:lstStyle/>
          <a:p>
            <a:pPr algn="ctr"/>
            <a:r>
              <a:rPr lang="en-US" dirty="0"/>
              <a:t>“Roadblocks” to communication</a:t>
            </a:r>
          </a:p>
        </p:txBody>
      </p:sp>
      <p:graphicFrame>
        <p:nvGraphicFramePr>
          <p:cNvPr id="5" name="Content Placeholder 2">
            <a:extLst>
              <a:ext uri="{FF2B5EF4-FFF2-40B4-BE49-F238E27FC236}">
                <a16:creationId xmlns:a16="http://schemas.microsoft.com/office/drawing/2014/main" id="{7D717E4F-30D0-4401-912A-8519AAC4E5D9}"/>
              </a:ext>
            </a:extLst>
          </p:cNvPr>
          <p:cNvGraphicFramePr>
            <a:graphicFrameLocks noGrp="1"/>
          </p:cNvGraphicFramePr>
          <p:nvPr>
            <p:ph idx="1"/>
          </p:nvPr>
        </p:nvGraphicFramePr>
        <p:xfrm>
          <a:off x="696036" y="2385390"/>
          <a:ext cx="10849970"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6C3166B1-D07F-B84A-A919-F8D8ECE43B31}"/>
              </a:ext>
            </a:extLst>
          </p:cNvPr>
          <p:cNvSpPr txBox="1"/>
          <p:nvPr/>
        </p:nvSpPr>
        <p:spPr>
          <a:xfrm>
            <a:off x="6782937" y="6188702"/>
            <a:ext cx="3875965"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Adapted from Gordon (1970) </a:t>
            </a:r>
          </a:p>
        </p:txBody>
      </p:sp>
    </p:spTree>
    <p:extLst>
      <p:ext uri="{BB962C8B-B14F-4D97-AF65-F5344CB8AC3E}">
        <p14:creationId xmlns:p14="http://schemas.microsoft.com/office/powerpoint/2010/main" val="3242399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1524634"/>
            <a:ext cx="10515600" cy="1325563"/>
          </a:xfrm>
        </p:spPr>
        <p:txBody>
          <a:bodyPr>
            <a:normAutofit/>
          </a:bodyPr>
          <a:lstStyle/>
          <a:p>
            <a:pPr algn="ctr"/>
            <a:r>
              <a:rPr lang="en-US" sz="4800" dirty="0">
                <a:solidFill>
                  <a:schemeClr val="accent1"/>
                </a:solidFill>
                <a:cs typeface="Calibri" panose="020F0502020204030204" pitchFamily="34" charset="0"/>
              </a:rPr>
              <a:t>Module 1 Debrief</a:t>
            </a:r>
          </a:p>
        </p:txBody>
      </p:sp>
      <p:sp>
        <p:nvSpPr>
          <p:cNvPr id="12" name="Content Placeholder 11"/>
          <p:cNvSpPr>
            <a:spLocks noGrp="1"/>
          </p:cNvSpPr>
          <p:nvPr>
            <p:ph idx="1"/>
          </p:nvPr>
        </p:nvSpPr>
        <p:spPr>
          <a:xfrm>
            <a:off x="1071043" y="3017520"/>
            <a:ext cx="10049913" cy="3489643"/>
          </a:xfrm>
        </p:spPr>
        <p:txBody>
          <a:bodyPr>
            <a:noAutofit/>
          </a:bodyPr>
          <a:lstStyle/>
          <a:p>
            <a:pPr marL="0" indent="0" algn="ctr">
              <a:lnSpc>
                <a:spcPct val="110000"/>
              </a:lnSpc>
              <a:spcBef>
                <a:spcPts val="468"/>
              </a:spcBef>
              <a:buNone/>
            </a:pPr>
            <a:r>
              <a:rPr lang="en-US" sz="3600" i="1" dirty="0">
                <a:latin typeface="Rockwell" panose="02060603020205020403" pitchFamily="18" charset="77"/>
                <a:cs typeface="Calibri" panose="020F0502020204030204" pitchFamily="34" charset="0"/>
              </a:rPr>
              <a:t>Write down one thing you learned in this module that stands out</a:t>
            </a:r>
          </a:p>
          <a:p>
            <a:pPr>
              <a:lnSpc>
                <a:spcPct val="110000"/>
              </a:lnSpc>
              <a:spcBef>
                <a:spcPts val="468"/>
              </a:spcBef>
            </a:pPr>
            <a:endParaRPr lang="en-US" sz="1800" dirty="0">
              <a:latin typeface="Calibri" panose="020F0502020204030204" pitchFamily="34" charset="0"/>
              <a:cs typeface="Calibri" panose="020F0502020204030204" pitchFamily="34" charset="0"/>
            </a:endParaRPr>
          </a:p>
          <a:p>
            <a:pPr>
              <a:lnSpc>
                <a:spcPct val="110000"/>
              </a:lnSpc>
              <a:spcBef>
                <a:spcPts val="468"/>
              </a:spcBef>
            </a:pPr>
            <a:endParaRPr lang="en-US" sz="1800" dirty="0">
              <a:latin typeface="Calibri" panose="020F0502020204030204" pitchFamily="34" charset="0"/>
              <a:cs typeface="Calibri" panose="020F0502020204030204" pitchFamily="34" charset="0"/>
            </a:endParaRPr>
          </a:p>
          <a:p>
            <a:pPr>
              <a:lnSpc>
                <a:spcPct val="110000"/>
              </a:lnSpc>
              <a:spcBef>
                <a:spcPts val="468"/>
              </a:spcBef>
            </a:pPr>
            <a:endParaRPr lang="en-US" sz="1800" dirty="0">
              <a:solidFill>
                <a:srgbClr val="000000"/>
              </a:solidFill>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4972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17D2-EF07-5DEA-4475-3F12A769E7E3}"/>
              </a:ext>
            </a:extLst>
          </p:cNvPr>
          <p:cNvSpPr>
            <a:spLocks noGrp="1"/>
          </p:cNvSpPr>
          <p:nvPr>
            <p:ph type="title"/>
          </p:nvPr>
        </p:nvSpPr>
        <p:spPr>
          <a:xfrm>
            <a:off x="1069848" y="484631"/>
            <a:ext cx="10058400" cy="5679101"/>
          </a:xfrm>
        </p:spPr>
        <p:txBody>
          <a:bodyPr/>
          <a:lstStyle/>
          <a:p>
            <a:pPr algn="ctr"/>
            <a:r>
              <a:rPr lang="en-US" dirty="0"/>
              <a:t>Example:</a:t>
            </a:r>
            <a:br>
              <a:rPr lang="en-US" dirty="0"/>
            </a:br>
            <a:r>
              <a:rPr lang="en-US" dirty="0"/>
              <a:t>A not-so-good conversation</a:t>
            </a:r>
          </a:p>
        </p:txBody>
      </p:sp>
      <p:sp>
        <p:nvSpPr>
          <p:cNvPr id="4" name="TextBox 3">
            <a:extLst>
              <a:ext uri="{FF2B5EF4-FFF2-40B4-BE49-F238E27FC236}">
                <a16:creationId xmlns:a16="http://schemas.microsoft.com/office/drawing/2014/main" id="{4A8DB796-86A0-0F35-9457-7E75B598517E}"/>
              </a:ext>
            </a:extLst>
          </p:cNvPr>
          <p:cNvSpPr txBox="1"/>
          <p:nvPr/>
        </p:nvSpPr>
        <p:spPr>
          <a:xfrm>
            <a:off x="3048000" y="4289362"/>
            <a:ext cx="6096000" cy="369332"/>
          </a:xfrm>
          <a:prstGeom prst="rect">
            <a:avLst/>
          </a:prstGeom>
          <a:noFill/>
        </p:spPr>
        <p:txBody>
          <a:bodyPr wrap="square">
            <a:spAutoFit/>
          </a:bodyPr>
          <a:lstStyle/>
          <a:p>
            <a:pPr algn="ctr"/>
            <a:r>
              <a:rPr lang="en-US" sz="1800" dirty="0">
                <a:effectLst/>
                <a:latin typeface="Aptos" panose="020B0004020202020204" pitchFamily="34" charset="0"/>
                <a:ea typeface="Aptos" panose="020B0004020202020204" pitchFamily="34" charset="0"/>
                <a:cs typeface="Times New Roman" panose="02020603050405020304" pitchFamily="18" charset="0"/>
                <a:hlinkClick r:id="rId3"/>
              </a:rPr>
              <a:t>https://youtu.be/dlvmurtEmO0</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r>
              <a:rPr lang="en-US" dirty="0">
                <a:effectLst/>
              </a:rPr>
              <a:t> </a:t>
            </a:r>
            <a:endParaRPr lang="en-US" dirty="0"/>
          </a:p>
        </p:txBody>
      </p:sp>
    </p:spTree>
    <p:extLst>
      <p:ext uri="{BB962C8B-B14F-4D97-AF65-F5344CB8AC3E}">
        <p14:creationId xmlns:p14="http://schemas.microsoft.com/office/powerpoint/2010/main" val="3026242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17D2-EF07-5DEA-4475-3F12A769E7E3}"/>
              </a:ext>
            </a:extLst>
          </p:cNvPr>
          <p:cNvSpPr>
            <a:spLocks noGrp="1"/>
          </p:cNvSpPr>
          <p:nvPr>
            <p:ph type="title"/>
          </p:nvPr>
        </p:nvSpPr>
        <p:spPr>
          <a:xfrm>
            <a:off x="1069848" y="484631"/>
            <a:ext cx="10058400" cy="5679101"/>
          </a:xfrm>
        </p:spPr>
        <p:txBody>
          <a:bodyPr/>
          <a:lstStyle/>
          <a:p>
            <a:pPr algn="ctr"/>
            <a:r>
              <a:rPr lang="en-US" dirty="0"/>
              <a:t>Example:</a:t>
            </a:r>
            <a:br>
              <a:rPr lang="en-US" dirty="0"/>
            </a:br>
            <a:r>
              <a:rPr lang="en-US" dirty="0"/>
              <a:t>A better conversation</a:t>
            </a:r>
          </a:p>
        </p:txBody>
      </p:sp>
      <p:sp>
        <p:nvSpPr>
          <p:cNvPr id="4" name="TextBox 3">
            <a:extLst>
              <a:ext uri="{FF2B5EF4-FFF2-40B4-BE49-F238E27FC236}">
                <a16:creationId xmlns:a16="http://schemas.microsoft.com/office/drawing/2014/main" id="{D79EBC57-6027-A0F7-3FBD-1B0B8C7BD425}"/>
              </a:ext>
            </a:extLst>
          </p:cNvPr>
          <p:cNvSpPr txBox="1"/>
          <p:nvPr/>
        </p:nvSpPr>
        <p:spPr>
          <a:xfrm>
            <a:off x="3048000" y="4267591"/>
            <a:ext cx="6096000" cy="369332"/>
          </a:xfrm>
          <a:prstGeom prst="rect">
            <a:avLst/>
          </a:prstGeom>
          <a:noFill/>
        </p:spPr>
        <p:txBody>
          <a:bodyPr wrap="square">
            <a:spAutoFit/>
          </a:bodyPr>
          <a:lstStyle/>
          <a:p>
            <a:pPr algn="ctr"/>
            <a:r>
              <a:rPr lang="en-US" sz="1800" dirty="0">
                <a:effectLst/>
                <a:latin typeface="Aptos" panose="020B0004020202020204" pitchFamily="34" charset="0"/>
                <a:ea typeface="Aptos" panose="020B0004020202020204" pitchFamily="34" charset="0"/>
                <a:cs typeface="Times New Roman" panose="02020603050405020304" pitchFamily="18" charset="0"/>
                <a:hlinkClick r:id="rId3"/>
              </a:rPr>
              <a:t>https://youtu.be/XPzOuz1hldw</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r>
              <a:rPr lang="en-US" dirty="0">
                <a:effectLst/>
              </a:rPr>
              <a:t> </a:t>
            </a:r>
            <a:endParaRPr lang="en-US" dirty="0"/>
          </a:p>
        </p:txBody>
      </p:sp>
    </p:spTree>
    <p:extLst>
      <p:ext uri="{BB962C8B-B14F-4D97-AF65-F5344CB8AC3E}">
        <p14:creationId xmlns:p14="http://schemas.microsoft.com/office/powerpoint/2010/main" val="3899560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FF6B5813-D74F-BA47-B55B-D462494C526A}"/>
              </a:ext>
            </a:extLst>
          </p:cNvPr>
          <p:cNvSpPr>
            <a:spLocks noGrp="1"/>
          </p:cNvSpPr>
          <p:nvPr>
            <p:ph type="ctrTitle"/>
          </p:nvPr>
        </p:nvSpPr>
        <p:spPr>
          <a:xfrm>
            <a:off x="643467" y="643467"/>
            <a:ext cx="6516241" cy="5571066"/>
          </a:xfrm>
        </p:spPr>
        <p:txBody>
          <a:bodyPr>
            <a:normAutofit/>
          </a:bodyPr>
          <a:lstStyle/>
          <a:p>
            <a:pPr algn="r"/>
            <a:r>
              <a:rPr lang="en-US" sz="8800" dirty="0"/>
              <a:t>motivation and change</a:t>
            </a:r>
          </a:p>
        </p:txBody>
      </p:sp>
      <p:sp>
        <p:nvSpPr>
          <p:cNvPr id="8" name="Rectangle 11">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02709" y="3388657"/>
            <a:ext cx="36576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9" name="Group 13">
            <a:extLst>
              <a:ext uri="{FF2B5EF4-FFF2-40B4-BE49-F238E27FC236}">
                <a16:creationId xmlns:a16="http://schemas.microsoft.com/office/drawing/2014/main" id="{FDB0A998-A5C6-45CB-ACF3-1CF6399202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33595" y="1903304"/>
            <a:ext cx="3051394" cy="3051388"/>
            <a:chOff x="7933595" y="1903304"/>
            <a:chExt cx="3051394" cy="3051388"/>
          </a:xfrm>
        </p:grpSpPr>
        <p:sp>
          <p:nvSpPr>
            <p:cNvPr id="11" name="Oval 14">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33595" y="1903304"/>
              <a:ext cx="3051394" cy="3051388"/>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5">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95024" y="2064730"/>
              <a:ext cx="2728540" cy="2728536"/>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 name="Subtitle 4">
            <a:extLst>
              <a:ext uri="{FF2B5EF4-FFF2-40B4-BE49-F238E27FC236}">
                <a16:creationId xmlns:a16="http://schemas.microsoft.com/office/drawing/2014/main" id="{953A29E2-82EE-D543-A340-F1D118214F8C}"/>
              </a:ext>
            </a:extLst>
          </p:cNvPr>
          <p:cNvSpPr>
            <a:spLocks noGrp="1"/>
          </p:cNvSpPr>
          <p:nvPr>
            <p:ph type="subTitle" idx="1"/>
          </p:nvPr>
        </p:nvSpPr>
        <p:spPr>
          <a:xfrm>
            <a:off x="8095025" y="2064730"/>
            <a:ext cx="2728540" cy="2728536"/>
          </a:xfrm>
        </p:spPr>
        <p:txBody>
          <a:bodyPr anchor="ctr">
            <a:normAutofit/>
          </a:bodyPr>
          <a:lstStyle/>
          <a:p>
            <a:pPr algn="ctr"/>
            <a:r>
              <a:rPr lang="en-US" sz="2400" dirty="0">
                <a:solidFill>
                  <a:srgbClr val="FFFFFF"/>
                </a:solidFill>
              </a:rPr>
              <a:t>Module 1</a:t>
            </a:r>
          </a:p>
        </p:txBody>
      </p:sp>
    </p:spTree>
    <p:extLst>
      <p:ext uri="{BB962C8B-B14F-4D97-AF65-F5344CB8AC3E}">
        <p14:creationId xmlns:p14="http://schemas.microsoft.com/office/powerpoint/2010/main" val="1403707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3C4C3-AD36-4247-804A-02DAB7A79243}"/>
              </a:ext>
            </a:extLst>
          </p:cNvPr>
          <p:cNvSpPr>
            <a:spLocks noGrp="1"/>
          </p:cNvSpPr>
          <p:nvPr>
            <p:ph type="title"/>
          </p:nvPr>
        </p:nvSpPr>
        <p:spPr/>
        <p:txBody>
          <a:bodyPr/>
          <a:lstStyle/>
          <a:p>
            <a:endParaRPr lang="en-US"/>
          </a:p>
        </p:txBody>
      </p:sp>
      <p:pic>
        <p:nvPicPr>
          <p:cNvPr id="4" name="Darth Vadar kid car commercial" descr="Darth Vadar kid car commercial">
            <a:hlinkClick r:id="" action="ppaction://media"/>
            <a:extLst>
              <a:ext uri="{FF2B5EF4-FFF2-40B4-BE49-F238E27FC236}">
                <a16:creationId xmlns:a16="http://schemas.microsoft.com/office/drawing/2014/main" id="{A764C9F8-E214-7D44-8F02-7856288DD888}"/>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328997" y="194699"/>
            <a:ext cx="11540102" cy="6491149"/>
          </a:xfrm>
        </p:spPr>
      </p:pic>
    </p:spTree>
    <p:extLst>
      <p:ext uri="{BB962C8B-B14F-4D97-AF65-F5344CB8AC3E}">
        <p14:creationId xmlns:p14="http://schemas.microsoft.com/office/powerpoint/2010/main" val="124973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5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FB624-5BEE-4540-902E-468B5F97E7FC}"/>
              </a:ext>
            </a:extLst>
          </p:cNvPr>
          <p:cNvSpPr>
            <a:spLocks noGrp="1"/>
          </p:cNvSpPr>
          <p:nvPr>
            <p:ph type="title"/>
          </p:nvPr>
        </p:nvSpPr>
        <p:spPr>
          <a:xfrm>
            <a:off x="838200" y="365125"/>
            <a:ext cx="10515600" cy="5934075"/>
          </a:xfrm>
        </p:spPr>
        <p:txBody>
          <a:bodyPr>
            <a:normAutofit/>
          </a:bodyPr>
          <a:lstStyle/>
          <a:p>
            <a:pPr algn="ctr"/>
            <a:r>
              <a:rPr lang="en-US" sz="5400" i="1" dirty="0"/>
              <a:t>If you had the power of the “force” what Soldier behaviors would you change?</a:t>
            </a:r>
          </a:p>
        </p:txBody>
      </p:sp>
    </p:spTree>
    <p:extLst>
      <p:ext uri="{BB962C8B-B14F-4D97-AF65-F5344CB8AC3E}">
        <p14:creationId xmlns:p14="http://schemas.microsoft.com/office/powerpoint/2010/main" val="3494851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a:xfrm>
            <a:off x="1066800" y="484632"/>
            <a:ext cx="10061448" cy="1609344"/>
          </a:xfrm>
        </p:spPr>
        <p:txBody>
          <a:bodyPr>
            <a:normAutofit/>
          </a:bodyPr>
          <a:lstStyle/>
          <a:p>
            <a:pPr algn="ctr"/>
            <a:r>
              <a:rPr lang="en-US" altLang="en-US" dirty="0"/>
              <a:t>What areas contribute to readiness?</a:t>
            </a:r>
          </a:p>
        </p:txBody>
      </p:sp>
      <p:sp>
        <p:nvSpPr>
          <p:cNvPr id="139" name="Rectangle 138">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6" name="Oval 5">
            <a:extLst>
              <a:ext uri="{FF2B5EF4-FFF2-40B4-BE49-F238E27FC236}">
                <a16:creationId xmlns:a16="http://schemas.microsoft.com/office/drawing/2014/main" id="{4ED3B300-E001-8B44-8E37-4A12655DFFDB}"/>
              </a:ext>
            </a:extLst>
          </p:cNvPr>
          <p:cNvSpPr/>
          <p:nvPr/>
        </p:nvSpPr>
        <p:spPr>
          <a:xfrm>
            <a:off x="881986" y="2487002"/>
            <a:ext cx="2017411" cy="1987096"/>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a:p>
        </p:txBody>
      </p:sp>
      <p:sp>
        <p:nvSpPr>
          <p:cNvPr id="7" name="Rectangle 6" descr="Stethoscope">
            <a:extLst>
              <a:ext uri="{FF2B5EF4-FFF2-40B4-BE49-F238E27FC236}">
                <a16:creationId xmlns:a16="http://schemas.microsoft.com/office/drawing/2014/main" id="{F082761C-8F85-0C45-B996-CC7A96BB4FED}"/>
              </a:ext>
            </a:extLst>
          </p:cNvPr>
          <p:cNvSpPr/>
          <p:nvPr/>
        </p:nvSpPr>
        <p:spPr>
          <a:xfrm>
            <a:off x="1494041" y="3027672"/>
            <a:ext cx="831321" cy="831321"/>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8" name="Group 7">
            <a:extLst>
              <a:ext uri="{FF2B5EF4-FFF2-40B4-BE49-F238E27FC236}">
                <a16:creationId xmlns:a16="http://schemas.microsoft.com/office/drawing/2014/main" id="{FEDA70AD-CC20-544E-8380-A04E49C55258}"/>
              </a:ext>
            </a:extLst>
          </p:cNvPr>
          <p:cNvGrpSpPr/>
          <p:nvPr/>
        </p:nvGrpSpPr>
        <p:grpSpPr>
          <a:xfrm>
            <a:off x="722099" y="4619059"/>
            <a:ext cx="2375204" cy="720000"/>
            <a:chOff x="127738" y="3120023"/>
            <a:chExt cx="2375204" cy="720000"/>
          </a:xfrm>
        </p:grpSpPr>
        <p:sp>
          <p:nvSpPr>
            <p:cNvPr id="24" name="Rectangle 23">
              <a:extLst>
                <a:ext uri="{FF2B5EF4-FFF2-40B4-BE49-F238E27FC236}">
                  <a16:creationId xmlns:a16="http://schemas.microsoft.com/office/drawing/2014/main" id="{83056A2C-D000-A449-9B31-AF1CB50B37CF}"/>
                </a:ext>
              </a:extLst>
            </p:cNvPr>
            <p:cNvSpPr/>
            <p:nvPr/>
          </p:nvSpPr>
          <p:spPr>
            <a:xfrm>
              <a:off x="127738" y="3120023"/>
              <a:ext cx="2375204"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5" name="TextBox 24">
              <a:extLst>
                <a:ext uri="{FF2B5EF4-FFF2-40B4-BE49-F238E27FC236}">
                  <a16:creationId xmlns:a16="http://schemas.microsoft.com/office/drawing/2014/main" id="{91E0E80A-6C7D-6942-B608-4DAC2FB69B62}"/>
                </a:ext>
              </a:extLst>
            </p:cNvPr>
            <p:cNvSpPr txBox="1"/>
            <p:nvPr/>
          </p:nvSpPr>
          <p:spPr>
            <a:xfrm>
              <a:off x="127738" y="3120023"/>
              <a:ext cx="2375204"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t>Physical Health</a:t>
              </a:r>
            </a:p>
          </p:txBody>
        </p:sp>
      </p:grpSp>
      <p:sp>
        <p:nvSpPr>
          <p:cNvPr id="9" name="Oval 8">
            <a:extLst>
              <a:ext uri="{FF2B5EF4-FFF2-40B4-BE49-F238E27FC236}">
                <a16:creationId xmlns:a16="http://schemas.microsoft.com/office/drawing/2014/main" id="{9DEC709A-CBFB-AB4B-98FD-0A28A282801B}"/>
              </a:ext>
            </a:extLst>
          </p:cNvPr>
          <p:cNvSpPr/>
          <p:nvPr/>
        </p:nvSpPr>
        <p:spPr>
          <a:xfrm>
            <a:off x="3668990" y="2482983"/>
            <a:ext cx="2024990" cy="2005209"/>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US"/>
          </a:p>
        </p:txBody>
      </p:sp>
      <p:sp>
        <p:nvSpPr>
          <p:cNvPr id="10" name="Rectangle 9" descr="Head with Gears">
            <a:extLst>
              <a:ext uri="{FF2B5EF4-FFF2-40B4-BE49-F238E27FC236}">
                <a16:creationId xmlns:a16="http://schemas.microsoft.com/office/drawing/2014/main" id="{7FAEBA8D-9E73-E54E-A12B-D94F73D027E0}"/>
              </a:ext>
            </a:extLst>
          </p:cNvPr>
          <p:cNvSpPr/>
          <p:nvPr/>
        </p:nvSpPr>
        <p:spPr>
          <a:xfrm>
            <a:off x="4284907" y="3032370"/>
            <a:ext cx="831321" cy="831321"/>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11" name="Group 10">
            <a:extLst>
              <a:ext uri="{FF2B5EF4-FFF2-40B4-BE49-F238E27FC236}">
                <a16:creationId xmlns:a16="http://schemas.microsoft.com/office/drawing/2014/main" id="{E7F235BC-F78C-C449-B3EE-7C36A1C86C76}"/>
              </a:ext>
            </a:extLst>
          </p:cNvPr>
          <p:cNvGrpSpPr/>
          <p:nvPr/>
        </p:nvGrpSpPr>
        <p:grpSpPr>
          <a:xfrm>
            <a:off x="3097303" y="4623757"/>
            <a:ext cx="3368044" cy="720000"/>
            <a:chOff x="2918604" y="3124721"/>
            <a:chExt cx="2375204" cy="720000"/>
          </a:xfrm>
        </p:grpSpPr>
        <p:sp>
          <p:nvSpPr>
            <p:cNvPr id="22" name="Rectangle 21">
              <a:extLst>
                <a:ext uri="{FF2B5EF4-FFF2-40B4-BE49-F238E27FC236}">
                  <a16:creationId xmlns:a16="http://schemas.microsoft.com/office/drawing/2014/main" id="{2FC5291F-B186-0749-9A83-5BDE370A770D}"/>
                </a:ext>
              </a:extLst>
            </p:cNvPr>
            <p:cNvSpPr/>
            <p:nvPr/>
          </p:nvSpPr>
          <p:spPr>
            <a:xfrm>
              <a:off x="2918604" y="3124721"/>
              <a:ext cx="2375204"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3" name="TextBox 22">
              <a:extLst>
                <a:ext uri="{FF2B5EF4-FFF2-40B4-BE49-F238E27FC236}">
                  <a16:creationId xmlns:a16="http://schemas.microsoft.com/office/drawing/2014/main" id="{5A1C148E-909E-4644-BF8A-CBB2883ACFC8}"/>
                </a:ext>
              </a:extLst>
            </p:cNvPr>
            <p:cNvSpPr txBox="1"/>
            <p:nvPr/>
          </p:nvSpPr>
          <p:spPr>
            <a:xfrm>
              <a:off x="2918604" y="3124721"/>
              <a:ext cx="2375204"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Mindset and concentration</a:t>
              </a:r>
            </a:p>
          </p:txBody>
        </p:sp>
      </p:grpSp>
      <p:sp>
        <p:nvSpPr>
          <p:cNvPr id="12" name="Oval 11">
            <a:extLst>
              <a:ext uri="{FF2B5EF4-FFF2-40B4-BE49-F238E27FC236}">
                <a16:creationId xmlns:a16="http://schemas.microsoft.com/office/drawing/2014/main" id="{F3563A18-9D7C-AF4F-AE3C-75621AB44C7D}"/>
              </a:ext>
            </a:extLst>
          </p:cNvPr>
          <p:cNvSpPr/>
          <p:nvPr/>
        </p:nvSpPr>
        <p:spPr>
          <a:xfrm>
            <a:off x="6465347" y="2487002"/>
            <a:ext cx="2014212" cy="1987096"/>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US"/>
          </a:p>
        </p:txBody>
      </p:sp>
      <p:sp>
        <p:nvSpPr>
          <p:cNvPr id="13" name="Rectangle 12" descr="Connections">
            <a:extLst>
              <a:ext uri="{FF2B5EF4-FFF2-40B4-BE49-F238E27FC236}">
                <a16:creationId xmlns:a16="http://schemas.microsoft.com/office/drawing/2014/main" id="{4493D8E6-29DB-2049-A234-C2F56C958FEF}"/>
              </a:ext>
            </a:extLst>
          </p:cNvPr>
          <p:cNvSpPr/>
          <p:nvPr/>
        </p:nvSpPr>
        <p:spPr>
          <a:xfrm>
            <a:off x="7075773" y="3027672"/>
            <a:ext cx="831321" cy="831321"/>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14" name="Group 13">
            <a:extLst>
              <a:ext uri="{FF2B5EF4-FFF2-40B4-BE49-F238E27FC236}">
                <a16:creationId xmlns:a16="http://schemas.microsoft.com/office/drawing/2014/main" id="{463E254F-35B5-EA4E-9E80-D938A9EC6C6F}"/>
              </a:ext>
            </a:extLst>
          </p:cNvPr>
          <p:cNvGrpSpPr/>
          <p:nvPr/>
        </p:nvGrpSpPr>
        <p:grpSpPr>
          <a:xfrm>
            <a:off x="6303831" y="4619059"/>
            <a:ext cx="2375204" cy="720000"/>
            <a:chOff x="5709470" y="3120023"/>
            <a:chExt cx="2375204" cy="720000"/>
          </a:xfrm>
        </p:grpSpPr>
        <p:sp>
          <p:nvSpPr>
            <p:cNvPr id="20" name="Rectangle 19">
              <a:extLst>
                <a:ext uri="{FF2B5EF4-FFF2-40B4-BE49-F238E27FC236}">
                  <a16:creationId xmlns:a16="http://schemas.microsoft.com/office/drawing/2014/main" id="{32F491C9-5DF1-7842-9E1C-4C96EE0C0786}"/>
                </a:ext>
              </a:extLst>
            </p:cNvPr>
            <p:cNvSpPr/>
            <p:nvPr/>
          </p:nvSpPr>
          <p:spPr>
            <a:xfrm>
              <a:off x="5709470" y="3120023"/>
              <a:ext cx="2375204"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1" name="TextBox 20">
              <a:extLst>
                <a:ext uri="{FF2B5EF4-FFF2-40B4-BE49-F238E27FC236}">
                  <a16:creationId xmlns:a16="http://schemas.microsoft.com/office/drawing/2014/main" id="{0213CCC9-1D7B-624F-AF54-6A6F9BF67732}"/>
                </a:ext>
              </a:extLst>
            </p:cNvPr>
            <p:cNvSpPr txBox="1"/>
            <p:nvPr/>
          </p:nvSpPr>
          <p:spPr>
            <a:xfrm>
              <a:off x="5709470" y="3120023"/>
              <a:ext cx="2375204"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t>Relationships</a:t>
              </a:r>
            </a:p>
          </p:txBody>
        </p:sp>
      </p:grpSp>
      <p:sp>
        <p:nvSpPr>
          <p:cNvPr id="15" name="Oval 14">
            <a:extLst>
              <a:ext uri="{FF2B5EF4-FFF2-40B4-BE49-F238E27FC236}">
                <a16:creationId xmlns:a16="http://schemas.microsoft.com/office/drawing/2014/main" id="{8F68062E-D1F0-9F48-AE6E-BB38E33F47A7}"/>
              </a:ext>
            </a:extLst>
          </p:cNvPr>
          <p:cNvSpPr/>
          <p:nvPr/>
        </p:nvSpPr>
        <p:spPr>
          <a:xfrm>
            <a:off x="9252359" y="2482983"/>
            <a:ext cx="2021777" cy="2005209"/>
          </a:xfrm>
          <a:prstGeom prst="ellipse">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txBody>
          <a:bodyPr/>
          <a:lstStyle/>
          <a:p>
            <a:endParaRPr lang="en-US"/>
          </a:p>
        </p:txBody>
      </p:sp>
      <p:sp>
        <p:nvSpPr>
          <p:cNvPr id="16" name="Rectangle 15" descr="Music Notation">
            <a:extLst>
              <a:ext uri="{FF2B5EF4-FFF2-40B4-BE49-F238E27FC236}">
                <a16:creationId xmlns:a16="http://schemas.microsoft.com/office/drawing/2014/main" id="{BA676547-3B2D-E348-9D3D-1B1FA6828AD1}"/>
              </a:ext>
            </a:extLst>
          </p:cNvPr>
          <p:cNvSpPr/>
          <p:nvPr/>
        </p:nvSpPr>
        <p:spPr>
          <a:xfrm>
            <a:off x="9866638" y="3032370"/>
            <a:ext cx="831321" cy="831321"/>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17" name="Group 16">
            <a:extLst>
              <a:ext uri="{FF2B5EF4-FFF2-40B4-BE49-F238E27FC236}">
                <a16:creationId xmlns:a16="http://schemas.microsoft.com/office/drawing/2014/main" id="{6196D878-FC52-7442-940D-934EBE62A2B9}"/>
              </a:ext>
            </a:extLst>
          </p:cNvPr>
          <p:cNvGrpSpPr/>
          <p:nvPr/>
        </p:nvGrpSpPr>
        <p:grpSpPr>
          <a:xfrm>
            <a:off x="9094697" y="4623757"/>
            <a:ext cx="2375204" cy="720000"/>
            <a:chOff x="8500336" y="3124721"/>
            <a:chExt cx="2375204" cy="720000"/>
          </a:xfrm>
        </p:grpSpPr>
        <p:sp>
          <p:nvSpPr>
            <p:cNvPr id="18" name="Rectangle 17">
              <a:extLst>
                <a:ext uri="{FF2B5EF4-FFF2-40B4-BE49-F238E27FC236}">
                  <a16:creationId xmlns:a16="http://schemas.microsoft.com/office/drawing/2014/main" id="{C18EBDA1-DB7D-FB46-9DCD-1E9C585EAFAC}"/>
                </a:ext>
              </a:extLst>
            </p:cNvPr>
            <p:cNvSpPr/>
            <p:nvPr/>
          </p:nvSpPr>
          <p:spPr>
            <a:xfrm>
              <a:off x="8500336" y="3124721"/>
              <a:ext cx="2375204"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9" name="TextBox 18">
              <a:extLst>
                <a:ext uri="{FF2B5EF4-FFF2-40B4-BE49-F238E27FC236}">
                  <a16:creationId xmlns:a16="http://schemas.microsoft.com/office/drawing/2014/main" id="{5A5BBFBB-3736-0C4C-B3A5-2CE61DD44E49}"/>
                </a:ext>
              </a:extLst>
            </p:cNvPr>
            <p:cNvSpPr txBox="1"/>
            <p:nvPr/>
          </p:nvSpPr>
          <p:spPr>
            <a:xfrm>
              <a:off x="8500336" y="3124721"/>
              <a:ext cx="2375204"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Performance and discipline</a:t>
              </a:r>
            </a:p>
          </p:txBody>
        </p:sp>
      </p:grpSp>
    </p:spTree>
    <p:extLst>
      <p:ext uri="{BB962C8B-B14F-4D97-AF65-F5344CB8AC3E}">
        <p14:creationId xmlns:p14="http://schemas.microsoft.com/office/powerpoint/2010/main" val="1540253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7259A0B-ECAD-8441-9294-61C4001C7C4A}"/>
              </a:ext>
            </a:extLst>
          </p:cNvPr>
          <p:cNvGraphicFramePr/>
          <p:nvPr>
            <p:extLst>
              <p:ext uri="{D42A27DB-BD31-4B8C-83A1-F6EECF244321}">
                <p14:modId xmlns:p14="http://schemas.microsoft.com/office/powerpoint/2010/main" val="2566247942"/>
              </p:ext>
            </p:extLst>
          </p:nvPr>
        </p:nvGraphicFramePr>
        <p:xfrm>
          <a:off x="1069975" y="852054"/>
          <a:ext cx="10058400" cy="5507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01886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7423</TotalTime>
  <Words>3788</Words>
  <Application>Microsoft Macintosh PowerPoint</Application>
  <PresentationFormat>Widescreen</PresentationFormat>
  <Paragraphs>351</Paragraphs>
  <Slides>24</Slides>
  <Notes>24</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Aptos</vt:lpstr>
      <vt:lpstr>Arial</vt:lpstr>
      <vt:lpstr>Calibri</vt:lpstr>
      <vt:lpstr>Rockwell</vt:lpstr>
      <vt:lpstr>Rockwell Condensed</vt:lpstr>
      <vt:lpstr>Rockwell Extra Bold</vt:lpstr>
      <vt:lpstr>Wingdings</vt:lpstr>
      <vt:lpstr>Wood Type</vt:lpstr>
      <vt:lpstr>Talk like a leader</vt:lpstr>
      <vt:lpstr>Bottom line up front</vt:lpstr>
      <vt:lpstr>Example: A not-so-good conversation</vt:lpstr>
      <vt:lpstr>Example: A better conversation</vt:lpstr>
      <vt:lpstr>motivation and change</vt:lpstr>
      <vt:lpstr>PowerPoint Presentation</vt:lpstr>
      <vt:lpstr>If you had the power of the “force” what Soldier behaviors would you change?</vt:lpstr>
      <vt:lpstr>What areas contribute to readiness?</vt:lpstr>
      <vt:lpstr>PowerPoint Presentation</vt:lpstr>
      <vt:lpstr>Soldier A</vt:lpstr>
      <vt:lpstr>Soldier B</vt:lpstr>
      <vt:lpstr>Readiness is on a continuum</vt:lpstr>
      <vt:lpstr>Imagine a Soldier with a history of problem drinking…</vt:lpstr>
      <vt:lpstr>behavior is more likely to stick if people believe…</vt:lpstr>
      <vt:lpstr>Which of these Soldiers will try harder?</vt:lpstr>
      <vt:lpstr>PowerPoint Presentation</vt:lpstr>
      <vt:lpstr>Example: effective communication around weight management</vt:lpstr>
      <vt:lpstr>What techniques did the NCO use to elicit the soldier’s motivation around weight management? </vt:lpstr>
      <vt:lpstr>Two Interviewers Exercise</vt:lpstr>
      <vt:lpstr>First Interviewer: “The Persuader”</vt:lpstr>
      <vt:lpstr>Second Interviewer: “The Listener”</vt:lpstr>
      <vt:lpstr>Two interviewers Debrief</vt:lpstr>
      <vt:lpstr>“Roadblocks” to communication</vt:lpstr>
      <vt:lpstr>Module 1 Debrief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 like a leader</dc:title>
  <dc:creator>Walters, Scott</dc:creator>
  <cp:lastModifiedBy>Marxman, Macy M CTR USARMY CAC (USA)</cp:lastModifiedBy>
  <cp:revision>137</cp:revision>
  <dcterms:created xsi:type="dcterms:W3CDTF">2020-02-16T17:58:28Z</dcterms:created>
  <dcterms:modified xsi:type="dcterms:W3CDTF">2024-07-12T20:07:04Z</dcterms:modified>
</cp:coreProperties>
</file>